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3" r:id="rId7"/>
    <p:sldId id="264" r:id="rId8"/>
    <p:sldId id="265" r:id="rId9"/>
    <p:sldId id="278" r:id="rId10"/>
    <p:sldId id="261" r:id="rId11"/>
    <p:sldId id="266" r:id="rId12"/>
    <p:sldId id="262" r:id="rId13"/>
    <p:sldId id="268" r:id="rId14"/>
    <p:sldId id="267" r:id="rId15"/>
    <p:sldId id="269" r:id="rId16"/>
    <p:sldId id="279" r:id="rId17"/>
    <p:sldId id="270" r:id="rId18"/>
    <p:sldId id="271" r:id="rId19"/>
    <p:sldId id="272" r:id="rId20"/>
    <p:sldId id="273" r:id="rId21"/>
    <p:sldId id="274" r:id="rId22"/>
    <p:sldId id="275" r:id="rId23"/>
    <p:sldId id="276" r:id="rId24"/>
    <p:sldId id="280" r:id="rId25"/>
    <p:sldId id="277"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LEjMR4zqkBVES/trnKG6KwkBq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44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14256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image" Target="../media/image16.png"/></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942bac6c1e_0_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942bac6c1e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99" name="Google Shape;199;g1942bac6c1e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944f46ebc8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944f46ebc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1944f46ebc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pic>
        <p:nvPicPr>
          <p:cNvPr id="241" name="Google Shape;241;p13:notes"/>
          <p:cNvPicPr preferRelativeResize="0"/>
          <p:nvPr/>
        </p:nvPicPr>
        <p:blipFill rotWithShape="1">
          <a:blip r:embed="rId3">
            <a:alphaModFix/>
          </a:blip>
          <a:srcRect/>
          <a:stretch/>
        </p:blipFill>
        <p:spPr>
          <a:xfrm>
            <a:off x="685800" y="4435761"/>
            <a:ext cx="1864879" cy="2627784"/>
          </a:xfrm>
          <a:prstGeom prst="rect">
            <a:avLst/>
          </a:prstGeom>
          <a:noFill/>
          <a:ln>
            <a:noFill/>
          </a:ln>
        </p:spPr>
      </p:pic>
      <p:sp>
        <p:nvSpPr>
          <p:cNvPr id="242" name="Google Shape;2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endParaRPr/>
          </a:p>
        </p:txBody>
      </p:sp>
      <p:sp>
        <p:nvSpPr>
          <p:cNvPr id="243" name="Google Shape;2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0" name="Google Shape;2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4" name="Google Shape;2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extLst>
      <p:ext uri="{BB962C8B-B14F-4D97-AF65-F5344CB8AC3E}">
        <p14:creationId xmlns:p14="http://schemas.microsoft.com/office/powerpoint/2010/main" val="874924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942bac6c1e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1942bac6c1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1942bac6c1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 </a:t>
            </a:r>
            <a:endParaRPr/>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9" name="Google Shape;1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 </a:t>
            </a:r>
            <a:endParaRPr/>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5" name="Google Shape;35;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 name="Google Shape;5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8" name="Google Shape;58;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a:spLocks noGrp="1"/>
          </p:cNvSpPr>
          <p:nvPr>
            <p:ph type="pic" idx="2"/>
          </p:nvPr>
        </p:nvSpPr>
        <p:spPr>
          <a:xfrm>
            <a:off x="1792288" y="612775"/>
            <a:ext cx="5486400" cy="4114800"/>
          </a:xfrm>
          <a:prstGeom prst="rect">
            <a:avLst/>
          </a:prstGeom>
          <a:noFill/>
          <a:ln>
            <a:noFill/>
          </a:ln>
        </p:spPr>
      </p:sp>
      <p:sp>
        <p:nvSpPr>
          <p:cNvPr id="72" name="Google Shape;72;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1"/>
          <p:cNvPicPr preferRelativeResize="0"/>
          <p:nvPr/>
        </p:nvPicPr>
        <p:blipFill rotWithShape="1">
          <a:blip r:embed="rId13">
            <a:alphaModFix/>
          </a:blip>
          <a:srcRect/>
          <a:stretch/>
        </p:blipFill>
        <p:spPr>
          <a:xfrm>
            <a:off x="457200" y="265565"/>
            <a:ext cx="2358742" cy="427131"/>
          </a:xfrm>
          <a:prstGeom prst="rect">
            <a:avLst/>
          </a:prstGeom>
          <a:noFill/>
          <a:ln>
            <a:noFill/>
          </a:ln>
        </p:spPr>
      </p:pic>
      <p:pic>
        <p:nvPicPr>
          <p:cNvPr id="16" name="Google Shape;16;p21"/>
          <p:cNvPicPr preferRelativeResize="0"/>
          <p:nvPr/>
        </p:nvPicPr>
        <p:blipFill rotWithShape="1">
          <a:blip r:embed="rId14">
            <a:alphaModFix/>
          </a:blip>
          <a:srcRect/>
          <a:stretch/>
        </p:blipFill>
        <p:spPr>
          <a:xfrm>
            <a:off x="335868" y="6126163"/>
            <a:ext cx="2376264" cy="660606"/>
          </a:xfrm>
          <a:prstGeom prst="rect">
            <a:avLst/>
          </a:prstGeom>
          <a:noFill/>
          <a:ln>
            <a:noFill/>
          </a:ln>
        </p:spPr>
      </p:pic>
      <p:pic>
        <p:nvPicPr>
          <p:cNvPr id="17" name="Google Shape;17;p21"/>
          <p:cNvPicPr preferRelativeResize="0"/>
          <p:nvPr/>
        </p:nvPicPr>
        <p:blipFill rotWithShape="1">
          <a:blip r:embed="rId15">
            <a:alphaModFix/>
          </a:blip>
          <a:srcRect/>
          <a:stretch/>
        </p:blipFill>
        <p:spPr>
          <a:xfrm>
            <a:off x="6553200" y="6253373"/>
            <a:ext cx="2268252" cy="468102"/>
          </a:xfrm>
          <a:prstGeom prst="rect">
            <a:avLst/>
          </a:prstGeom>
          <a:noFill/>
          <a:ln>
            <a:noFill/>
          </a:ln>
        </p:spPr>
      </p:pic>
      <p:sp>
        <p:nvSpPr>
          <p:cNvPr id="18" name="Google Shape;18;p21"/>
          <p:cNvSpPr/>
          <p:nvPr/>
        </p:nvSpPr>
        <p:spPr>
          <a:xfrm>
            <a:off x="5387053" y="332845"/>
            <a:ext cx="32704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5CC"/>
              </a:buClr>
              <a:buSzPts val="1800"/>
              <a:buFont typeface="Calibri"/>
              <a:buNone/>
            </a:pPr>
            <a:r>
              <a:rPr lang="en-GB" sz="1800" b="1" i="1" u="none" strike="noStrike" cap="none">
                <a:solidFill>
                  <a:srgbClr val="00B5CC"/>
                </a:solidFill>
                <a:latin typeface="Calibri"/>
                <a:ea typeface="Calibri"/>
                <a:cs typeface="Calibri"/>
                <a:sym typeface="Calibri"/>
              </a:rPr>
              <a:t>Care</a:t>
            </a:r>
            <a:r>
              <a:rPr lang="en-GB" sz="1800" b="1" i="1" u="none" strike="noStrike" cap="none">
                <a:solidFill>
                  <a:srgbClr val="0D4D87"/>
                </a:solidFill>
                <a:latin typeface="Calibri"/>
                <a:ea typeface="Calibri"/>
                <a:cs typeface="Calibri"/>
                <a:sym typeface="Calibri"/>
              </a:rPr>
              <a:t> </a:t>
            </a:r>
            <a:r>
              <a:rPr lang="en-GB" sz="1400" b="1" i="1" u="none" strike="noStrike" cap="none">
                <a:solidFill>
                  <a:srgbClr val="0D4D87"/>
                </a:solidFill>
                <a:latin typeface="Calibri"/>
                <a:ea typeface="Calibri"/>
                <a:cs typeface="Calibri"/>
                <a:sym typeface="Calibri"/>
              </a:rPr>
              <a:t>● </a:t>
            </a:r>
            <a:r>
              <a:rPr lang="en-GB" sz="1800" b="1" i="1" u="none" strike="noStrike" cap="none">
                <a:solidFill>
                  <a:srgbClr val="E84683"/>
                </a:solidFill>
                <a:latin typeface="Calibri"/>
                <a:ea typeface="Calibri"/>
                <a:cs typeface="Calibri"/>
                <a:sym typeface="Calibri"/>
              </a:rPr>
              <a:t>Compassion</a:t>
            </a:r>
            <a:r>
              <a:rPr lang="en-GB" sz="1400" b="1" i="1" u="none" strike="noStrike" cap="none">
                <a:solidFill>
                  <a:srgbClr val="0D4D87"/>
                </a:solidFill>
                <a:latin typeface="Calibri"/>
                <a:ea typeface="Calibri"/>
                <a:cs typeface="Calibri"/>
                <a:sym typeface="Calibri"/>
              </a:rPr>
              <a:t> ● </a:t>
            </a:r>
            <a:r>
              <a:rPr lang="en-GB" sz="1800" b="1" i="1" u="none" strike="noStrike" cap="none">
                <a:solidFill>
                  <a:srgbClr val="800080"/>
                </a:solidFill>
                <a:latin typeface="Calibri"/>
                <a:ea typeface="Calibri"/>
                <a:cs typeface="Calibri"/>
                <a:sym typeface="Calibri"/>
              </a:rPr>
              <a:t>Community</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685800" y="1052736"/>
            <a:ext cx="7772400" cy="1470025"/>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r>
              <a:rPr lang="en-GB" sz="4400">
                <a:solidFill>
                  <a:schemeClr val="lt1"/>
                </a:solidFill>
                <a:latin typeface="Calibri"/>
                <a:ea typeface="Calibri"/>
                <a:cs typeface="Calibri"/>
                <a:sym typeface="Calibri"/>
              </a:rPr>
              <a:t>Creating an Open Door in Communication during Covid-19</a:t>
            </a:r>
            <a:r>
              <a:rPr lang="en-GB">
                <a:solidFill>
                  <a:schemeClr val="lt1"/>
                </a:solidFill>
                <a:latin typeface="Calibri"/>
                <a:ea typeface="Calibri"/>
                <a:cs typeface="Calibri"/>
                <a:sym typeface="Calibri"/>
              </a:rPr>
              <a:t>	</a:t>
            </a:r>
            <a:endParaRPr/>
          </a:p>
        </p:txBody>
      </p:sp>
      <p:pic>
        <p:nvPicPr>
          <p:cNvPr id="93" name="Google Shape;93;p1"/>
          <p:cNvPicPr preferRelativeResize="0"/>
          <p:nvPr/>
        </p:nvPicPr>
        <p:blipFill rotWithShape="1">
          <a:blip r:embed="rId3">
            <a:alphaModFix/>
          </a:blip>
          <a:srcRect/>
          <a:stretch/>
        </p:blipFill>
        <p:spPr>
          <a:xfrm>
            <a:off x="4385800" y="2722475"/>
            <a:ext cx="4072399" cy="3169417"/>
          </a:xfrm>
          <a:prstGeom prst="rect">
            <a:avLst/>
          </a:prstGeom>
          <a:noFill/>
          <a:ln>
            <a:noFill/>
          </a:ln>
          <a:effectLst>
            <a:outerShdw blurRad="57150" dist="19050" dir="5400000" algn="bl" rotWithShape="0">
              <a:srgbClr val="000000">
                <a:alpha val="49803"/>
              </a:srgbClr>
            </a:outerShdw>
          </a:effectLst>
        </p:spPr>
      </p:pic>
      <p:sp>
        <p:nvSpPr>
          <p:cNvPr id="94" name="Google Shape;94;p1"/>
          <p:cNvSpPr txBox="1">
            <a:spLocks noGrp="1"/>
          </p:cNvSpPr>
          <p:nvPr>
            <p:ph type="subTitle" idx="1"/>
          </p:nvPr>
        </p:nvSpPr>
        <p:spPr>
          <a:xfrm>
            <a:off x="685800" y="3273125"/>
            <a:ext cx="3886200" cy="2103000"/>
          </a:xfrm>
          <a:prstGeom prst="rect">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b" anchorCtr="0">
            <a:normAutofit fontScale="62500" lnSpcReduction="20000"/>
          </a:bodyPr>
          <a:lstStyle/>
          <a:p>
            <a:pPr marL="0" lvl="0" indent="0" algn="ctr" rtl="0">
              <a:lnSpc>
                <a:spcPct val="100000"/>
              </a:lnSpc>
              <a:spcBef>
                <a:spcPts val="0"/>
              </a:spcBef>
              <a:spcAft>
                <a:spcPts val="0"/>
              </a:spcAft>
              <a:buClr>
                <a:schemeClr val="dk1"/>
              </a:buClr>
              <a:buSzPct val="100000"/>
              <a:buNone/>
            </a:pPr>
            <a:endParaRPr b="1">
              <a:solidFill>
                <a:schemeClr val="dk1"/>
              </a:solidFill>
            </a:endParaRPr>
          </a:p>
          <a:p>
            <a:pPr marL="0" lvl="0" indent="0" algn="ctr" rtl="0">
              <a:lnSpc>
                <a:spcPct val="100000"/>
              </a:lnSpc>
              <a:spcBef>
                <a:spcPts val="0"/>
              </a:spcBef>
              <a:spcAft>
                <a:spcPts val="0"/>
              </a:spcAft>
              <a:buClr>
                <a:schemeClr val="dk1"/>
              </a:buClr>
              <a:buSzPct val="100000"/>
              <a:buNone/>
            </a:pPr>
            <a:r>
              <a:rPr lang="en-GB" sz="3200" b="1">
                <a:solidFill>
                  <a:schemeClr val="dk1"/>
                </a:solidFill>
                <a:latin typeface="Calibri"/>
                <a:ea typeface="Calibri"/>
                <a:cs typeface="Calibri"/>
                <a:sym typeface="Calibri"/>
              </a:rPr>
              <a:t>Dr Shauna Fannin</a:t>
            </a:r>
            <a:endParaRPr/>
          </a:p>
          <a:p>
            <a:pPr marL="0" lvl="0" indent="0" algn="ctr" rtl="0">
              <a:lnSpc>
                <a:spcPct val="100000"/>
              </a:lnSpc>
              <a:spcBef>
                <a:spcPts val="400"/>
              </a:spcBef>
              <a:spcAft>
                <a:spcPts val="0"/>
              </a:spcAft>
              <a:buClr>
                <a:schemeClr val="dk1"/>
              </a:buClr>
              <a:buSzPct val="100000"/>
              <a:buNone/>
            </a:pPr>
            <a:r>
              <a:rPr lang="en-GB" sz="3200" b="1">
                <a:solidFill>
                  <a:schemeClr val="dk1"/>
                </a:solidFill>
                <a:latin typeface="Calibri"/>
                <a:ea typeface="Calibri"/>
                <a:cs typeface="Calibri"/>
                <a:sym typeface="Calibri"/>
              </a:rPr>
              <a:t>Clinical Lead GP</a:t>
            </a:r>
            <a:endParaRPr/>
          </a:p>
          <a:p>
            <a:pPr marL="0" lvl="0" indent="0" algn="ctr" rtl="0">
              <a:lnSpc>
                <a:spcPct val="100000"/>
              </a:lnSpc>
              <a:spcBef>
                <a:spcPts val="400"/>
              </a:spcBef>
              <a:spcAft>
                <a:spcPts val="0"/>
              </a:spcAft>
              <a:buClr>
                <a:srgbClr val="888888"/>
              </a:buClr>
              <a:buSzPct val="100000"/>
              <a:buNone/>
            </a:pPr>
            <a:endParaRPr sz="3200" b="1"/>
          </a:p>
          <a:p>
            <a:pPr marL="0" lvl="0" indent="0" algn="ctr" rtl="0">
              <a:lnSpc>
                <a:spcPct val="100000"/>
              </a:lnSpc>
              <a:spcBef>
                <a:spcPts val="400"/>
              </a:spcBef>
              <a:spcAft>
                <a:spcPts val="0"/>
              </a:spcAft>
              <a:buClr>
                <a:schemeClr val="dk1"/>
              </a:buClr>
              <a:buSzPct val="100000"/>
              <a:buNone/>
            </a:pPr>
            <a:r>
              <a:rPr lang="en-GB" sz="3200" b="1">
                <a:solidFill>
                  <a:schemeClr val="dk1"/>
                </a:solidFill>
                <a:latin typeface="Calibri"/>
                <a:ea typeface="Calibri"/>
                <a:cs typeface="Calibri"/>
                <a:sym typeface="Calibri"/>
              </a:rPr>
              <a:t>Robinson Memorial Hospital</a:t>
            </a:r>
            <a:endParaRPr/>
          </a:p>
          <a:p>
            <a:pPr marL="0" lvl="0" indent="0" algn="ctr" rtl="0">
              <a:lnSpc>
                <a:spcPct val="100000"/>
              </a:lnSpc>
              <a:spcBef>
                <a:spcPts val="400"/>
              </a:spcBef>
              <a:spcAft>
                <a:spcPts val="0"/>
              </a:spcAft>
              <a:buClr>
                <a:schemeClr val="dk1"/>
              </a:buClr>
              <a:buSzPct val="100000"/>
              <a:buNone/>
            </a:pPr>
            <a:r>
              <a:rPr lang="en-GB" sz="3200" b="1">
                <a:solidFill>
                  <a:schemeClr val="dk1"/>
                </a:solidFill>
                <a:latin typeface="Calibri"/>
                <a:ea typeface="Calibri"/>
                <a:cs typeface="Calibri"/>
                <a:sym typeface="Calibri"/>
              </a:rPr>
              <a:t>Ballymoney Co. Antrim</a:t>
            </a:r>
            <a:endParaRPr/>
          </a:p>
          <a:p>
            <a:pPr marL="0" lvl="0" indent="0" algn="ctr" rtl="0">
              <a:lnSpc>
                <a:spcPct val="100000"/>
              </a:lnSpc>
              <a:spcBef>
                <a:spcPts val="400"/>
              </a:spcBef>
              <a:spcAft>
                <a:spcPts val="0"/>
              </a:spcAft>
              <a:buClr>
                <a:schemeClr val="dk1"/>
              </a:buClr>
              <a:buSzPct val="100000"/>
              <a:buNone/>
            </a:pPr>
            <a:r>
              <a:rPr lang="en-GB" sz="3200" b="1">
                <a:solidFill>
                  <a:schemeClr val="dk1"/>
                </a:solidFill>
                <a:latin typeface="Calibri"/>
                <a:ea typeface="Calibri"/>
                <a:cs typeface="Calibri"/>
                <a:sym typeface="Calibri"/>
              </a:rPr>
              <a:t>N. Ireland</a:t>
            </a:r>
            <a:endParaRPr/>
          </a:p>
          <a:p>
            <a:pPr marL="0" lvl="0" indent="0" algn="ctr" rtl="0">
              <a:lnSpc>
                <a:spcPct val="100000"/>
              </a:lnSpc>
              <a:spcBef>
                <a:spcPts val="400"/>
              </a:spcBef>
              <a:spcAft>
                <a:spcPts val="0"/>
              </a:spcAft>
              <a:buClr>
                <a:srgbClr val="888888"/>
              </a:buClr>
              <a:buSzPct val="100000"/>
              <a:buNone/>
            </a:pP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body" idx="1"/>
          </p:nvPr>
        </p:nvSpPr>
        <p:spPr>
          <a:xfrm>
            <a:off x="369225" y="1772825"/>
            <a:ext cx="5060100" cy="3960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000"/>
              <a:buNone/>
            </a:pPr>
            <a:r>
              <a:rPr lang="en-GB" sz="1800" b="1" dirty="0"/>
              <a:t>We needed:</a:t>
            </a:r>
            <a:endParaRPr sz="1800" b="1" dirty="0"/>
          </a:p>
          <a:p>
            <a:pPr marL="0" lvl="0" indent="0" algn="just" rtl="0">
              <a:lnSpc>
                <a:spcPct val="100000"/>
              </a:lnSpc>
              <a:spcBef>
                <a:spcPts val="0"/>
              </a:spcBef>
              <a:spcAft>
                <a:spcPts val="0"/>
              </a:spcAft>
              <a:buClr>
                <a:schemeClr val="dk1"/>
              </a:buClr>
              <a:buSzPts val="2000"/>
              <a:buNone/>
            </a:pPr>
            <a:endParaRPr sz="1800" b="1" dirty="0"/>
          </a:p>
          <a:p>
            <a:pPr marL="342900" lvl="0" indent="-342900" algn="just" rtl="0">
              <a:lnSpc>
                <a:spcPct val="100000"/>
              </a:lnSpc>
              <a:spcBef>
                <a:spcPts val="400"/>
              </a:spcBef>
              <a:spcAft>
                <a:spcPts val="0"/>
              </a:spcAft>
              <a:buSzPts val="1800"/>
              <a:buChar char="•"/>
            </a:pPr>
            <a:r>
              <a:rPr lang="en-GB" sz="1800" dirty="0"/>
              <a:t>To cope with our own fears and uncertainty</a:t>
            </a:r>
            <a:endParaRPr sz="1800" dirty="0"/>
          </a:p>
          <a:p>
            <a:pPr marL="342900" lvl="0" indent="-330200" algn="just" rtl="0">
              <a:lnSpc>
                <a:spcPct val="100000"/>
              </a:lnSpc>
              <a:spcBef>
                <a:spcPts val="400"/>
              </a:spcBef>
              <a:spcAft>
                <a:spcPts val="0"/>
              </a:spcAft>
              <a:buClr>
                <a:schemeClr val="dk1"/>
              </a:buClr>
              <a:buSzPts val="1800"/>
              <a:buChar char="•"/>
            </a:pPr>
            <a:r>
              <a:rPr lang="en-GB" sz="1800" dirty="0"/>
              <a:t>To “fill the gaps”</a:t>
            </a:r>
            <a:endParaRPr sz="1800" dirty="0"/>
          </a:p>
          <a:p>
            <a:pPr marL="342900" lvl="0" indent="-330200" algn="l" rtl="0">
              <a:lnSpc>
                <a:spcPct val="100000"/>
              </a:lnSpc>
              <a:spcBef>
                <a:spcPts val="400"/>
              </a:spcBef>
              <a:spcAft>
                <a:spcPts val="0"/>
              </a:spcAft>
              <a:buClr>
                <a:schemeClr val="dk1"/>
              </a:buClr>
              <a:buSzPts val="1800"/>
              <a:buChar char="•"/>
            </a:pPr>
            <a:r>
              <a:rPr lang="en-GB" sz="1800" dirty="0"/>
              <a:t>Cope with increased distress of patients and their families</a:t>
            </a:r>
            <a:endParaRPr sz="1800" dirty="0"/>
          </a:p>
          <a:p>
            <a:pPr marL="342900" lvl="0" indent="-330200" algn="l" rtl="0">
              <a:lnSpc>
                <a:spcPct val="100000"/>
              </a:lnSpc>
              <a:spcBef>
                <a:spcPts val="400"/>
              </a:spcBef>
              <a:spcAft>
                <a:spcPts val="0"/>
              </a:spcAft>
              <a:buClr>
                <a:schemeClr val="dk1"/>
              </a:buClr>
              <a:buSzPts val="1800"/>
              <a:buChar char="•"/>
            </a:pPr>
            <a:r>
              <a:rPr lang="en-GB" sz="1800" dirty="0"/>
              <a:t>Increase the intensity of contacts with patients</a:t>
            </a:r>
            <a:endParaRPr sz="1800" dirty="0"/>
          </a:p>
          <a:p>
            <a:pPr marL="342900" lvl="0" indent="-330200" algn="l" rtl="0">
              <a:lnSpc>
                <a:spcPct val="100000"/>
              </a:lnSpc>
              <a:spcBef>
                <a:spcPts val="400"/>
              </a:spcBef>
              <a:spcAft>
                <a:spcPts val="0"/>
              </a:spcAft>
              <a:buClr>
                <a:schemeClr val="dk1"/>
              </a:buClr>
              <a:buSzPts val="1800"/>
              <a:buChar char="•"/>
            </a:pPr>
            <a:r>
              <a:rPr lang="en-GB" sz="1800" dirty="0"/>
              <a:t>Hold a patient’s hands-it became more essential</a:t>
            </a:r>
          </a:p>
          <a:p>
            <a:pPr marL="342900" lvl="0" indent="-330200" algn="l" rtl="0">
              <a:lnSpc>
                <a:spcPct val="100000"/>
              </a:lnSpc>
              <a:spcBef>
                <a:spcPts val="400"/>
              </a:spcBef>
              <a:spcAft>
                <a:spcPts val="0"/>
              </a:spcAft>
              <a:buClr>
                <a:schemeClr val="dk1"/>
              </a:buClr>
              <a:buSzPts val="1800"/>
              <a:buChar char="•"/>
            </a:pPr>
            <a:r>
              <a:rPr lang="en-GB" sz="1800" dirty="0"/>
              <a:t>Get Talking!</a:t>
            </a:r>
            <a:endParaRPr sz="1800" dirty="0"/>
          </a:p>
          <a:p>
            <a:pPr marL="342900" lvl="0" indent="-254000" algn="l" rtl="0">
              <a:lnSpc>
                <a:spcPct val="100000"/>
              </a:lnSpc>
              <a:spcBef>
                <a:spcPts val="280"/>
              </a:spcBef>
              <a:spcAft>
                <a:spcPts val="0"/>
              </a:spcAft>
              <a:buClr>
                <a:schemeClr val="dk1"/>
              </a:buClr>
              <a:buSzPts val="1400"/>
              <a:buNone/>
            </a:pPr>
            <a:endParaRPr sz="1400" dirty="0">
              <a:latin typeface="Century Gothic"/>
              <a:ea typeface="Century Gothic"/>
              <a:cs typeface="Century Gothic"/>
              <a:sym typeface="Century Gothic"/>
            </a:endParaRPr>
          </a:p>
        </p:txBody>
      </p:sp>
      <p:pic>
        <p:nvPicPr>
          <p:cNvPr id="149" name="Google Shape;149;p5"/>
          <p:cNvPicPr preferRelativeResize="0"/>
          <p:nvPr/>
        </p:nvPicPr>
        <p:blipFill rotWithShape="1">
          <a:blip r:embed="rId3">
            <a:alphaModFix/>
          </a:blip>
          <a:srcRect/>
          <a:stretch/>
        </p:blipFill>
        <p:spPr>
          <a:xfrm>
            <a:off x="5344375" y="2186035"/>
            <a:ext cx="3254450" cy="2485940"/>
          </a:xfrm>
          <a:prstGeom prst="rect">
            <a:avLst/>
          </a:prstGeom>
          <a:noFill/>
          <a:ln>
            <a:noFill/>
          </a:ln>
          <a:effectLst>
            <a:outerShdw blurRad="57150" dist="19050" dir="5400000" algn="bl" rotWithShape="0">
              <a:srgbClr val="000000">
                <a:alpha val="49803"/>
              </a:srgbClr>
            </a:outerShdw>
          </a:effectLst>
        </p:spPr>
      </p:pic>
      <p:sp>
        <p:nvSpPr>
          <p:cNvPr id="150" name="Google Shape;150;p5"/>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What Could We Do For Our Patients</a:t>
            </a: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942bac6c1e_0_105"/>
          <p:cNvSpPr txBox="1"/>
          <p:nvPr/>
        </p:nvSpPr>
        <p:spPr>
          <a:xfrm>
            <a:off x="807975" y="1261250"/>
            <a:ext cx="761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 name="Google Shape;202;g1942bac6c1e_0_105"/>
          <p:cNvSpPr txBox="1">
            <a:spLocks noGrp="1"/>
          </p:cNvSpPr>
          <p:nvPr>
            <p:ph type="title" idx="4294967295"/>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“Get Talking”</a:t>
            </a: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p:txBody>
      </p:sp>
      <p:sp>
        <p:nvSpPr>
          <p:cNvPr id="203" name="Google Shape;203;g1942bac6c1e_0_105"/>
          <p:cNvSpPr txBox="1"/>
          <p:nvPr/>
        </p:nvSpPr>
        <p:spPr>
          <a:xfrm>
            <a:off x="453250" y="2073200"/>
            <a:ext cx="8060100" cy="1416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“Research has shown that when people are seriously ill, one of their biggest problems is that people won’t talk to them and feeling isolated makes them feel worse.”</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0" i="1" u="none" strike="noStrike" cap="none">
                <a:solidFill>
                  <a:srgbClr val="000000"/>
                </a:solidFill>
                <a:latin typeface="Calibri"/>
                <a:ea typeface="Calibri"/>
                <a:cs typeface="Calibri"/>
                <a:sym typeface="Calibri"/>
              </a:rPr>
              <a:t>Macmillan ‘Talking To Someone’ booklet</a:t>
            </a:r>
            <a:endParaRPr sz="2000" b="0" i="1" u="none" strike="noStrike" cap="none">
              <a:solidFill>
                <a:srgbClr val="000000"/>
              </a:solidFill>
              <a:latin typeface="Calibri"/>
              <a:ea typeface="Calibri"/>
              <a:cs typeface="Calibri"/>
              <a:sym typeface="Calibri"/>
            </a:endParaRPr>
          </a:p>
        </p:txBody>
      </p:sp>
      <p:pic>
        <p:nvPicPr>
          <p:cNvPr id="204" name="Google Shape;204;g1942bac6c1e_0_105"/>
          <p:cNvPicPr preferRelativeResize="0"/>
          <p:nvPr/>
        </p:nvPicPr>
        <p:blipFill rotWithShape="1">
          <a:blip r:embed="rId3">
            <a:alphaModFix/>
          </a:blip>
          <a:srcRect/>
          <a:stretch/>
        </p:blipFill>
        <p:spPr>
          <a:xfrm>
            <a:off x="2911462" y="3413000"/>
            <a:ext cx="3409726" cy="255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body" idx="1"/>
          </p:nvPr>
        </p:nvSpPr>
        <p:spPr>
          <a:xfrm>
            <a:off x="405875" y="2096850"/>
            <a:ext cx="6964500" cy="2593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ct val="91176"/>
              <a:buNone/>
            </a:pPr>
            <a:r>
              <a:rPr lang="en-GB" sz="6800" dirty="0"/>
              <a:t>They were not able to be part of their loved one’s face to face care so:</a:t>
            </a:r>
            <a:endParaRPr sz="6800" dirty="0"/>
          </a:p>
          <a:p>
            <a:pPr marL="0" lvl="0" indent="0" algn="l" rtl="0">
              <a:lnSpc>
                <a:spcPct val="100000"/>
              </a:lnSpc>
              <a:spcBef>
                <a:spcPts val="403"/>
              </a:spcBef>
              <a:spcAft>
                <a:spcPts val="0"/>
              </a:spcAft>
              <a:buClr>
                <a:schemeClr val="dk1"/>
              </a:buClr>
              <a:buSzPct val="91176"/>
              <a:buNone/>
            </a:pPr>
            <a:endParaRPr sz="6800" dirty="0"/>
          </a:p>
          <a:p>
            <a:pPr marL="342900" lvl="0" indent="-322897" algn="l" rtl="0">
              <a:lnSpc>
                <a:spcPct val="100000"/>
              </a:lnSpc>
              <a:spcBef>
                <a:spcPts val="403"/>
              </a:spcBef>
              <a:spcAft>
                <a:spcPts val="0"/>
              </a:spcAft>
              <a:buClr>
                <a:schemeClr val="dk1"/>
              </a:buClr>
              <a:buSzPct val="100000"/>
              <a:buChar char="•"/>
            </a:pPr>
            <a:r>
              <a:rPr lang="en-GB" sz="6800" dirty="0"/>
              <a:t>Clear proactive communication on a daily basis</a:t>
            </a:r>
            <a:endParaRPr sz="6800" dirty="0"/>
          </a:p>
          <a:p>
            <a:pPr marL="342900" lvl="0" indent="-322897" algn="l" rtl="0">
              <a:lnSpc>
                <a:spcPct val="100000"/>
              </a:lnSpc>
              <a:spcBef>
                <a:spcPts val="403"/>
              </a:spcBef>
              <a:spcAft>
                <a:spcPts val="0"/>
              </a:spcAft>
              <a:buClr>
                <a:schemeClr val="dk1"/>
              </a:buClr>
              <a:buSzPct val="100000"/>
              <a:buChar char="•"/>
            </a:pPr>
            <a:r>
              <a:rPr lang="en-GB" sz="6800" dirty="0"/>
              <a:t>Inform them of their loved one’s clinical condition, frequently if deteriorating</a:t>
            </a:r>
            <a:endParaRPr sz="6800" dirty="0"/>
          </a:p>
          <a:p>
            <a:pPr marL="342900" lvl="0" indent="-322897" algn="l" rtl="0">
              <a:lnSpc>
                <a:spcPct val="100000"/>
              </a:lnSpc>
              <a:spcBef>
                <a:spcPts val="403"/>
              </a:spcBef>
              <a:spcAft>
                <a:spcPts val="0"/>
              </a:spcAft>
              <a:buClr>
                <a:schemeClr val="dk1"/>
              </a:buClr>
              <a:buSzPct val="100000"/>
              <a:buChar char="•"/>
            </a:pPr>
            <a:r>
              <a:rPr lang="en-GB" sz="6800" dirty="0"/>
              <a:t>Reassure that loved one would not be left alone when dying </a:t>
            </a:r>
            <a:endParaRPr sz="6800" dirty="0"/>
          </a:p>
          <a:p>
            <a:pPr marL="342900" lvl="0" indent="-214947" algn="l" rtl="0">
              <a:lnSpc>
                <a:spcPct val="100000"/>
              </a:lnSpc>
              <a:spcBef>
                <a:spcPts val="403"/>
              </a:spcBef>
              <a:spcAft>
                <a:spcPts val="0"/>
              </a:spcAft>
              <a:buClr>
                <a:schemeClr val="dk1"/>
              </a:buClr>
              <a:buSzPct val="91176"/>
              <a:buNone/>
            </a:pPr>
            <a:endParaRPr sz="6800" dirty="0"/>
          </a:p>
          <a:p>
            <a:pPr marL="0" lvl="0" indent="0" algn="l" rtl="0">
              <a:lnSpc>
                <a:spcPct val="100000"/>
              </a:lnSpc>
              <a:spcBef>
                <a:spcPts val="403"/>
              </a:spcBef>
              <a:spcAft>
                <a:spcPts val="0"/>
              </a:spcAft>
              <a:buClr>
                <a:schemeClr val="dk1"/>
              </a:buClr>
              <a:buSzPct val="91176"/>
              <a:buNone/>
            </a:pPr>
            <a:r>
              <a:rPr lang="en-GB" sz="6800" b="1" u="sng" dirty="0"/>
              <a:t>BUILD A BOND OF TRUST WITH THE FAMILY</a:t>
            </a:r>
            <a:endParaRPr sz="5600" b="1" u="sng" dirty="0"/>
          </a:p>
          <a:p>
            <a:pPr marL="0" lvl="0" indent="0" algn="l" rtl="0">
              <a:lnSpc>
                <a:spcPct val="100000"/>
              </a:lnSpc>
              <a:spcBef>
                <a:spcPts val="403"/>
              </a:spcBef>
              <a:spcAft>
                <a:spcPts val="0"/>
              </a:spcAft>
              <a:buClr>
                <a:schemeClr val="dk1"/>
              </a:buClr>
              <a:buSzPct val="100000"/>
              <a:buNone/>
            </a:pPr>
            <a:endParaRPr sz="6200" dirty="0">
              <a:latin typeface="Century Gothic"/>
              <a:ea typeface="Century Gothic"/>
              <a:cs typeface="Century Gothic"/>
              <a:sym typeface="Century Gothic"/>
            </a:endParaRPr>
          </a:p>
          <a:p>
            <a:pPr marL="342900" lvl="0" indent="-276860" algn="l" rtl="0">
              <a:lnSpc>
                <a:spcPct val="100000"/>
              </a:lnSpc>
              <a:spcBef>
                <a:spcPts val="208"/>
              </a:spcBef>
              <a:spcAft>
                <a:spcPts val="0"/>
              </a:spcAft>
              <a:buClr>
                <a:schemeClr val="dk1"/>
              </a:buClr>
              <a:buSzPct val="100000"/>
              <a:buNone/>
            </a:pPr>
            <a:endParaRPr dirty="0"/>
          </a:p>
        </p:txBody>
      </p:sp>
      <p:sp>
        <p:nvSpPr>
          <p:cNvPr id="157" name="Google Shape;157;p6"/>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What We Did For Families</a:t>
            </a: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p:txBody>
      </p:sp>
      <p:pic>
        <p:nvPicPr>
          <p:cNvPr id="158" name="Google Shape;158;p6"/>
          <p:cNvPicPr preferRelativeResize="0"/>
          <p:nvPr/>
        </p:nvPicPr>
        <p:blipFill rotWithShape="1">
          <a:blip r:embed="rId3">
            <a:alphaModFix/>
          </a:blip>
          <a:srcRect b="8382"/>
          <a:stretch/>
        </p:blipFill>
        <p:spPr>
          <a:xfrm>
            <a:off x="4572000" y="3784201"/>
            <a:ext cx="4026825" cy="2213524"/>
          </a:xfrm>
          <a:prstGeom prst="rect">
            <a:avLst/>
          </a:prstGeom>
          <a:noFill/>
          <a:ln>
            <a:noFill/>
          </a:ln>
          <a:effectLst>
            <a:outerShdw blurRad="57150" dist="19050" dir="5400000" algn="bl" rotWithShape="0">
              <a:srgbClr val="000000">
                <a:alpha val="49803"/>
              </a:srgbClr>
            </a:outerShdw>
          </a:effec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944f46ebc8_0_1"/>
          <p:cNvSpPr txBox="1">
            <a:spLocks noGrp="1"/>
          </p:cNvSpPr>
          <p:nvPr>
            <p:ph type="body" idx="2"/>
          </p:nvPr>
        </p:nvSpPr>
        <p:spPr>
          <a:xfrm>
            <a:off x="323528" y="1916833"/>
            <a:ext cx="7200900" cy="115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endParaRPr sz="2000"/>
          </a:p>
          <a:p>
            <a:pPr marL="342900" lvl="0" indent="-254000" algn="l" rtl="0">
              <a:spcBef>
                <a:spcPts val="280"/>
              </a:spcBef>
              <a:spcAft>
                <a:spcPts val="0"/>
              </a:spcAft>
              <a:buClr>
                <a:schemeClr val="dk1"/>
              </a:buClr>
              <a:buSzPts val="1400"/>
              <a:buNone/>
            </a:pPr>
            <a:endParaRPr sz="1400"/>
          </a:p>
        </p:txBody>
      </p:sp>
      <p:sp>
        <p:nvSpPr>
          <p:cNvPr id="222" name="Google Shape;222;g1944f46ebc8_0_1"/>
          <p:cNvSpPr txBox="1"/>
          <p:nvPr/>
        </p:nvSpPr>
        <p:spPr>
          <a:xfrm>
            <a:off x="6366536" y="5798338"/>
            <a:ext cx="2232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Mehrabian, A. 1972</a:t>
            </a:r>
            <a:endParaRPr/>
          </a:p>
        </p:txBody>
      </p:sp>
      <p:sp>
        <p:nvSpPr>
          <p:cNvPr id="223" name="Google Shape;223;g1944f46ebc8_0_1"/>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endParaRPr>
              <a:solidFill>
                <a:schemeClr val="lt1"/>
              </a:solidFill>
            </a:endParaRPr>
          </a:p>
          <a:p>
            <a:pPr marL="0" lvl="0" indent="0" algn="ctr" rtl="0">
              <a:spcBef>
                <a:spcPts val="0"/>
              </a:spcBef>
              <a:spcAft>
                <a:spcPts val="0"/>
              </a:spcAft>
              <a:buClr>
                <a:schemeClr val="lt1"/>
              </a:buClr>
              <a:buSzPct val="100000"/>
              <a:buFont typeface="Calibri"/>
              <a:buNone/>
            </a:pPr>
            <a:r>
              <a:rPr lang="en-GB">
                <a:solidFill>
                  <a:schemeClr val="lt1"/>
                </a:solidFill>
              </a:rPr>
              <a:t>Communication Impact</a:t>
            </a:r>
            <a:endParaRPr>
              <a:solidFill>
                <a:schemeClr val="lt1"/>
              </a:solidFill>
            </a:endParaRPr>
          </a:p>
          <a:p>
            <a:pPr marL="0" lvl="0" indent="0" algn="ctr" rtl="0">
              <a:spcBef>
                <a:spcPts val="0"/>
              </a:spcBef>
              <a:spcAft>
                <a:spcPts val="0"/>
              </a:spcAft>
              <a:buClr>
                <a:schemeClr val="lt1"/>
              </a:buClr>
              <a:buSzPct val="100000"/>
              <a:buFont typeface="Calibri"/>
              <a:buNone/>
            </a:pPr>
            <a:endParaRPr>
              <a:solidFill>
                <a:schemeClr val="lt1"/>
              </a:solidFill>
            </a:endParaRPr>
          </a:p>
        </p:txBody>
      </p:sp>
      <p:sp>
        <p:nvSpPr>
          <p:cNvPr id="224" name="Google Shape;224;g1944f46ebc8_0_1"/>
          <p:cNvSpPr/>
          <p:nvPr/>
        </p:nvSpPr>
        <p:spPr>
          <a:xfrm>
            <a:off x="5686150" y="1707287"/>
            <a:ext cx="2307600" cy="21318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200">
                <a:solidFill>
                  <a:schemeClr val="lt1"/>
                </a:solidFill>
                <a:latin typeface="Calibri"/>
                <a:ea typeface="Calibri"/>
                <a:cs typeface="Calibri"/>
                <a:sym typeface="Calibri"/>
              </a:rPr>
              <a:t>TONE</a:t>
            </a:r>
            <a:endParaRPr sz="4200">
              <a:solidFill>
                <a:schemeClr val="lt1"/>
              </a:solidFill>
              <a:latin typeface="Calibri"/>
              <a:ea typeface="Calibri"/>
              <a:cs typeface="Calibri"/>
              <a:sym typeface="Calibri"/>
            </a:endParaRPr>
          </a:p>
          <a:p>
            <a:pPr marL="0" lvl="0" indent="0" algn="ctr" rtl="0">
              <a:spcBef>
                <a:spcPts val="0"/>
              </a:spcBef>
              <a:spcAft>
                <a:spcPts val="0"/>
              </a:spcAft>
              <a:buNone/>
            </a:pPr>
            <a:r>
              <a:rPr lang="en-GB" sz="4200">
                <a:solidFill>
                  <a:schemeClr val="lt1"/>
                </a:solidFill>
                <a:latin typeface="Calibri"/>
                <a:ea typeface="Calibri"/>
                <a:cs typeface="Calibri"/>
                <a:sym typeface="Calibri"/>
              </a:rPr>
              <a:t>38%</a:t>
            </a:r>
            <a:endParaRPr sz="4200">
              <a:solidFill>
                <a:schemeClr val="lt1"/>
              </a:solidFill>
              <a:latin typeface="Calibri"/>
              <a:ea typeface="Calibri"/>
              <a:cs typeface="Calibri"/>
              <a:sym typeface="Calibri"/>
            </a:endParaRPr>
          </a:p>
        </p:txBody>
      </p:sp>
      <p:sp>
        <p:nvSpPr>
          <p:cNvPr id="225" name="Google Shape;225;g1944f46ebc8_0_1"/>
          <p:cNvSpPr/>
          <p:nvPr/>
        </p:nvSpPr>
        <p:spPr>
          <a:xfrm>
            <a:off x="6937825" y="3902850"/>
            <a:ext cx="1572000" cy="16026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a:solidFill>
                  <a:schemeClr val="lt1"/>
                </a:solidFill>
                <a:latin typeface="Calibri"/>
                <a:ea typeface="Calibri"/>
                <a:cs typeface="Calibri"/>
                <a:sym typeface="Calibri"/>
              </a:rPr>
              <a:t>WORDS</a:t>
            </a:r>
            <a:endParaRPr sz="2200">
              <a:solidFill>
                <a:schemeClr val="lt1"/>
              </a:solidFill>
              <a:latin typeface="Calibri"/>
              <a:ea typeface="Calibri"/>
              <a:cs typeface="Calibri"/>
              <a:sym typeface="Calibri"/>
            </a:endParaRPr>
          </a:p>
          <a:p>
            <a:pPr marL="0" lvl="0" indent="0" algn="ctr" rtl="0">
              <a:spcBef>
                <a:spcPts val="0"/>
              </a:spcBef>
              <a:spcAft>
                <a:spcPts val="0"/>
              </a:spcAft>
              <a:buNone/>
            </a:pPr>
            <a:r>
              <a:rPr lang="en-GB" sz="2200">
                <a:solidFill>
                  <a:schemeClr val="lt1"/>
                </a:solidFill>
                <a:latin typeface="Calibri"/>
                <a:ea typeface="Calibri"/>
                <a:cs typeface="Calibri"/>
                <a:sym typeface="Calibri"/>
              </a:rPr>
              <a:t>7%</a:t>
            </a:r>
            <a:endParaRPr sz="2200">
              <a:solidFill>
                <a:schemeClr val="lt1"/>
              </a:solidFill>
              <a:latin typeface="Calibri"/>
              <a:ea typeface="Calibri"/>
              <a:cs typeface="Calibri"/>
              <a:sym typeface="Calibri"/>
            </a:endParaRPr>
          </a:p>
        </p:txBody>
      </p:sp>
      <p:sp>
        <p:nvSpPr>
          <p:cNvPr id="226" name="Google Shape;226;g1944f46ebc8_0_1"/>
          <p:cNvSpPr txBox="1"/>
          <p:nvPr/>
        </p:nvSpPr>
        <p:spPr>
          <a:xfrm>
            <a:off x="2183900" y="1704525"/>
            <a:ext cx="4820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b="1">
                <a:latin typeface="Calibri"/>
                <a:ea typeface="Calibri"/>
                <a:cs typeface="Calibri"/>
                <a:sym typeface="Calibri"/>
              </a:rPr>
              <a:t>In Person</a:t>
            </a:r>
            <a:endParaRPr sz="2500" b="1">
              <a:latin typeface="Calibri"/>
              <a:ea typeface="Calibri"/>
              <a:cs typeface="Calibri"/>
              <a:sym typeface="Calibri"/>
            </a:endParaRPr>
          </a:p>
        </p:txBody>
      </p:sp>
      <p:pic>
        <p:nvPicPr>
          <p:cNvPr id="227" name="Google Shape;227;g1944f46ebc8_0_1"/>
          <p:cNvPicPr preferRelativeResize="0"/>
          <p:nvPr/>
        </p:nvPicPr>
        <p:blipFill>
          <a:blip r:embed="rId3">
            <a:alphaModFix/>
          </a:blip>
          <a:stretch>
            <a:fillRect/>
          </a:stretch>
        </p:blipFill>
        <p:spPr>
          <a:xfrm>
            <a:off x="3612350" y="2976349"/>
            <a:ext cx="1963800" cy="1687900"/>
          </a:xfrm>
          <a:prstGeom prst="rect">
            <a:avLst/>
          </a:prstGeom>
          <a:noFill/>
          <a:ln>
            <a:noFill/>
          </a:ln>
        </p:spPr>
      </p:pic>
      <p:sp>
        <p:nvSpPr>
          <p:cNvPr id="228" name="Google Shape;228;g1944f46ebc8_0_1"/>
          <p:cNvSpPr/>
          <p:nvPr/>
        </p:nvSpPr>
        <p:spPr>
          <a:xfrm>
            <a:off x="458700" y="2025550"/>
            <a:ext cx="2993100" cy="28704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200">
                <a:solidFill>
                  <a:schemeClr val="lt1"/>
                </a:solidFill>
                <a:latin typeface="Calibri"/>
                <a:ea typeface="Calibri"/>
                <a:cs typeface="Calibri"/>
                <a:sym typeface="Calibri"/>
              </a:rPr>
              <a:t>NON VERBAL </a:t>
            </a:r>
            <a:endParaRPr sz="4200">
              <a:solidFill>
                <a:schemeClr val="lt1"/>
              </a:solidFill>
              <a:latin typeface="Calibri"/>
              <a:ea typeface="Calibri"/>
              <a:cs typeface="Calibri"/>
              <a:sym typeface="Calibri"/>
            </a:endParaRPr>
          </a:p>
          <a:p>
            <a:pPr marL="0" lvl="0" indent="0" algn="ctr" rtl="0">
              <a:spcBef>
                <a:spcPts val="0"/>
              </a:spcBef>
              <a:spcAft>
                <a:spcPts val="0"/>
              </a:spcAft>
              <a:buNone/>
            </a:pPr>
            <a:r>
              <a:rPr lang="en-GB" sz="4200">
                <a:solidFill>
                  <a:schemeClr val="lt1"/>
                </a:solidFill>
                <a:latin typeface="Calibri"/>
                <a:ea typeface="Calibri"/>
                <a:cs typeface="Calibri"/>
                <a:sym typeface="Calibri"/>
              </a:rPr>
              <a:t>55%</a:t>
            </a:r>
            <a:endParaRPr sz="42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body" idx="2"/>
          </p:nvPr>
        </p:nvSpPr>
        <p:spPr>
          <a:xfrm>
            <a:off x="323528" y="1916833"/>
            <a:ext cx="7200800" cy="11521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endParaRPr sz="2000" dirty="0"/>
          </a:p>
          <a:p>
            <a:pPr marL="342900" lvl="0" indent="-254000" algn="l" rtl="0">
              <a:lnSpc>
                <a:spcPct val="100000"/>
              </a:lnSpc>
              <a:spcBef>
                <a:spcPts val="280"/>
              </a:spcBef>
              <a:spcAft>
                <a:spcPts val="0"/>
              </a:spcAft>
              <a:buClr>
                <a:schemeClr val="dk1"/>
              </a:buClr>
              <a:buSzPts val="1400"/>
              <a:buNone/>
            </a:pPr>
            <a:endParaRPr sz="1400" dirty="0"/>
          </a:p>
        </p:txBody>
      </p:sp>
      <p:sp>
        <p:nvSpPr>
          <p:cNvPr id="211" name="Google Shape;211;p11"/>
          <p:cNvSpPr txBox="1"/>
          <p:nvPr/>
        </p:nvSpPr>
        <p:spPr>
          <a:xfrm>
            <a:off x="6366536" y="5798338"/>
            <a:ext cx="2232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chemeClr val="dk1"/>
                </a:solidFill>
                <a:latin typeface="Calibri"/>
                <a:ea typeface="Calibri"/>
                <a:cs typeface="Calibri"/>
                <a:sym typeface="Calibri"/>
              </a:rPr>
              <a:t>Mehrabian, A. 1972</a:t>
            </a:r>
            <a:endParaRPr sz="1400" b="0" i="0" u="none" strike="noStrike" cap="none">
              <a:solidFill>
                <a:srgbClr val="000000"/>
              </a:solidFill>
              <a:latin typeface="Arial"/>
              <a:ea typeface="Arial"/>
              <a:cs typeface="Arial"/>
              <a:sym typeface="Arial"/>
            </a:endParaRPr>
          </a:p>
        </p:txBody>
      </p:sp>
      <p:sp>
        <p:nvSpPr>
          <p:cNvPr id="212" name="Google Shape;212;p11"/>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dirty="0">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dirty="0">
                <a:solidFill>
                  <a:schemeClr val="lt1"/>
                </a:solidFill>
              </a:rPr>
              <a:t>Communication Impact</a:t>
            </a:r>
            <a:endParaRPr dirty="0">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dirty="0">
              <a:solidFill>
                <a:schemeClr val="lt1"/>
              </a:solidFill>
            </a:endParaRPr>
          </a:p>
        </p:txBody>
      </p:sp>
      <p:sp>
        <p:nvSpPr>
          <p:cNvPr id="213" name="Google Shape;213;p11"/>
          <p:cNvSpPr/>
          <p:nvPr/>
        </p:nvSpPr>
        <p:spPr>
          <a:xfrm>
            <a:off x="699900" y="2018725"/>
            <a:ext cx="2851800" cy="27831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200"/>
              <a:buFont typeface="Arial"/>
              <a:buNone/>
            </a:pPr>
            <a:r>
              <a:rPr lang="en-GB" sz="4200" b="0" i="0" u="none" strike="noStrike" cap="none">
                <a:solidFill>
                  <a:schemeClr val="lt1"/>
                </a:solidFill>
                <a:latin typeface="Calibri"/>
                <a:ea typeface="Calibri"/>
                <a:cs typeface="Calibri"/>
                <a:sym typeface="Calibri"/>
              </a:rPr>
              <a:t>TONE</a:t>
            </a:r>
            <a:endParaRPr sz="4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200"/>
              <a:buFont typeface="Arial"/>
              <a:buNone/>
            </a:pPr>
            <a:r>
              <a:rPr lang="en-GB" sz="4200" b="0" i="0" u="none" strike="noStrike" cap="none">
                <a:solidFill>
                  <a:schemeClr val="lt1"/>
                </a:solidFill>
                <a:latin typeface="Calibri"/>
                <a:ea typeface="Calibri"/>
                <a:cs typeface="Calibri"/>
                <a:sym typeface="Calibri"/>
              </a:rPr>
              <a:t>86%</a:t>
            </a:r>
            <a:endParaRPr sz="4200" b="0" i="0" u="none" strike="noStrike" cap="none">
              <a:solidFill>
                <a:schemeClr val="lt1"/>
              </a:solidFill>
              <a:latin typeface="Calibri"/>
              <a:ea typeface="Calibri"/>
              <a:cs typeface="Calibri"/>
              <a:sym typeface="Calibri"/>
            </a:endParaRPr>
          </a:p>
        </p:txBody>
      </p:sp>
      <p:sp>
        <p:nvSpPr>
          <p:cNvPr id="214" name="Google Shape;214;p11"/>
          <p:cNvSpPr/>
          <p:nvPr/>
        </p:nvSpPr>
        <p:spPr>
          <a:xfrm>
            <a:off x="5805500" y="3552125"/>
            <a:ext cx="1963800" cy="19389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WORDS</a:t>
            </a:r>
            <a:endParaRPr sz="2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14%</a:t>
            </a:r>
            <a:endParaRPr sz="2200" b="0" i="0" u="none" strike="noStrike" cap="non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3">
            <a:alphaModFix/>
          </a:blip>
          <a:srcRect/>
          <a:stretch/>
        </p:blipFill>
        <p:spPr>
          <a:xfrm>
            <a:off x="3629100" y="2693500"/>
            <a:ext cx="2002600" cy="2002600"/>
          </a:xfrm>
          <a:prstGeom prst="rect">
            <a:avLst/>
          </a:prstGeom>
          <a:noFill/>
          <a:ln>
            <a:noFill/>
          </a:ln>
        </p:spPr>
      </p:pic>
      <p:sp>
        <p:nvSpPr>
          <p:cNvPr id="2" name="TextBox 1">
            <a:extLst>
              <a:ext uri="{FF2B5EF4-FFF2-40B4-BE49-F238E27FC236}">
                <a16:creationId xmlns:a16="http://schemas.microsoft.com/office/drawing/2014/main" xmlns="" id="{341456F9-35E9-FD00-271B-B480857FA378}"/>
              </a:ext>
            </a:extLst>
          </p:cNvPr>
          <p:cNvSpPr txBox="1"/>
          <p:nvPr/>
        </p:nvSpPr>
        <p:spPr>
          <a:xfrm flipH="1">
            <a:off x="4068316" y="2608103"/>
            <a:ext cx="1563384" cy="307777"/>
          </a:xfrm>
          <a:prstGeom prst="rect">
            <a:avLst/>
          </a:prstGeom>
          <a:noFill/>
        </p:spPr>
        <p:txBody>
          <a:bodyPr wrap="square" rtlCol="0">
            <a:spAutoFit/>
          </a:bodyPr>
          <a:lstStyle/>
          <a:p>
            <a:r>
              <a:rPr lang="en-GB" b="1" dirty="0"/>
              <a:t>On the phone</a:t>
            </a:r>
          </a:p>
        </p:txBody>
      </p:sp>
      <p:pic>
        <p:nvPicPr>
          <p:cNvPr id="6" name="Picture 5">
            <a:extLst>
              <a:ext uri="{FF2B5EF4-FFF2-40B4-BE49-F238E27FC236}">
                <a16:creationId xmlns:a16="http://schemas.microsoft.com/office/drawing/2014/main" xmlns="" id="{C04440AC-37D3-A2BD-747B-86B1840DDCF3}"/>
              </a:ext>
            </a:extLst>
          </p:cNvPr>
          <p:cNvPicPr>
            <a:picLocks noChangeAspect="1"/>
          </p:cNvPicPr>
          <p:nvPr/>
        </p:nvPicPr>
        <p:blipFill>
          <a:blip r:embed="rId4"/>
          <a:stretch>
            <a:fillRect/>
          </a:stretch>
        </p:blipFill>
        <p:spPr>
          <a:xfrm>
            <a:off x="4163258" y="1802183"/>
            <a:ext cx="841972" cy="7423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372607" y="780000"/>
            <a:ext cx="8229600" cy="79248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GB" sz="3600">
                <a:solidFill>
                  <a:schemeClr val="lt1"/>
                </a:solidFill>
                <a:latin typeface="Calibri"/>
                <a:ea typeface="Calibri"/>
                <a:cs typeface="Calibri"/>
                <a:sym typeface="Calibri"/>
              </a:rPr>
              <a:t>The “Wish, Worry, Wonder” Framework</a:t>
            </a:r>
            <a:endParaRPr sz="3600"/>
          </a:p>
        </p:txBody>
      </p:sp>
      <p:sp>
        <p:nvSpPr>
          <p:cNvPr id="235" name="Google Shape;235;p12"/>
          <p:cNvSpPr txBox="1">
            <a:spLocks noGrp="1"/>
          </p:cNvSpPr>
          <p:nvPr>
            <p:ph type="body" idx="1"/>
          </p:nvPr>
        </p:nvSpPr>
        <p:spPr>
          <a:xfrm>
            <a:off x="372606" y="1826609"/>
            <a:ext cx="8375858" cy="3834639"/>
          </a:xfrm>
          <a:prstGeom prst="rect">
            <a:avLst/>
          </a:prstGeom>
          <a:noFill/>
          <a:ln>
            <a:noFill/>
          </a:ln>
        </p:spPr>
        <p:txBody>
          <a:bodyPr spcFirstLastPara="1" wrap="square" lIns="91425" tIns="45700" rIns="91425" bIns="45700" anchor="t" anchorCtr="0">
            <a:normAutofit/>
          </a:bodyPr>
          <a:lstStyle/>
          <a:p>
            <a:pPr marL="342900" lvl="0" indent="-247650" algn="l" rtl="0">
              <a:lnSpc>
                <a:spcPct val="100000"/>
              </a:lnSpc>
              <a:spcBef>
                <a:spcPts val="0"/>
              </a:spcBef>
              <a:spcAft>
                <a:spcPts val="0"/>
              </a:spcAft>
              <a:buClr>
                <a:schemeClr val="dk1"/>
              </a:buClr>
              <a:buSzPts val="1500"/>
              <a:buNone/>
            </a:pPr>
            <a:endParaRPr sz="1500">
              <a:latin typeface="Century Gothic"/>
              <a:ea typeface="Century Gothic"/>
              <a:cs typeface="Century Gothic"/>
              <a:sym typeface="Century Gothic"/>
            </a:endParaRPr>
          </a:p>
          <a:p>
            <a:pPr marL="342900" lvl="0" indent="-247650" algn="l" rtl="0">
              <a:lnSpc>
                <a:spcPct val="100000"/>
              </a:lnSpc>
              <a:spcBef>
                <a:spcPts val="300"/>
              </a:spcBef>
              <a:spcAft>
                <a:spcPts val="0"/>
              </a:spcAft>
              <a:buClr>
                <a:schemeClr val="dk1"/>
              </a:buClr>
              <a:buSzPts val="1500"/>
              <a:buNone/>
            </a:pPr>
            <a:endParaRPr sz="1500">
              <a:latin typeface="Century Gothic"/>
              <a:ea typeface="Century Gothic"/>
              <a:cs typeface="Century Gothic"/>
              <a:sym typeface="Century Gothic"/>
            </a:endParaRPr>
          </a:p>
          <a:p>
            <a:pPr marL="342900" lvl="0" indent="-247650" algn="l" rtl="0">
              <a:lnSpc>
                <a:spcPct val="100000"/>
              </a:lnSpc>
              <a:spcBef>
                <a:spcPts val="300"/>
              </a:spcBef>
              <a:spcAft>
                <a:spcPts val="0"/>
              </a:spcAft>
              <a:buClr>
                <a:schemeClr val="dk1"/>
              </a:buClr>
              <a:buSzPts val="1500"/>
              <a:buNone/>
            </a:pPr>
            <a:endParaRPr sz="1500">
              <a:latin typeface="Century Gothic"/>
              <a:ea typeface="Century Gothic"/>
              <a:cs typeface="Century Gothic"/>
              <a:sym typeface="Century Gothic"/>
            </a:endParaRPr>
          </a:p>
          <a:p>
            <a:pPr marL="342900" lvl="0" indent="-247650" algn="l" rtl="0">
              <a:lnSpc>
                <a:spcPct val="100000"/>
              </a:lnSpc>
              <a:spcBef>
                <a:spcPts val="300"/>
              </a:spcBef>
              <a:spcAft>
                <a:spcPts val="0"/>
              </a:spcAft>
              <a:buClr>
                <a:schemeClr val="dk1"/>
              </a:buClr>
              <a:buSzPts val="1500"/>
              <a:buNone/>
            </a:pPr>
            <a:endParaRPr sz="1500">
              <a:latin typeface="Century Gothic"/>
              <a:ea typeface="Century Gothic"/>
              <a:cs typeface="Century Gothic"/>
              <a:sym typeface="Century Gothic"/>
            </a:endParaRPr>
          </a:p>
          <a:p>
            <a:pPr marL="342900" lvl="0" indent="-139700" algn="l" rtl="0">
              <a:lnSpc>
                <a:spcPct val="100000"/>
              </a:lnSpc>
              <a:spcBef>
                <a:spcPts val="640"/>
              </a:spcBef>
              <a:spcAft>
                <a:spcPts val="0"/>
              </a:spcAft>
              <a:buClr>
                <a:schemeClr val="dk1"/>
              </a:buClr>
              <a:buSzPts val="3200"/>
              <a:buNone/>
            </a:pPr>
            <a:endParaRPr/>
          </a:p>
        </p:txBody>
      </p:sp>
      <p:sp>
        <p:nvSpPr>
          <p:cNvPr id="236" name="Google Shape;236;p12"/>
          <p:cNvSpPr txBox="1"/>
          <p:nvPr/>
        </p:nvSpPr>
        <p:spPr>
          <a:xfrm>
            <a:off x="2555503" y="8505131"/>
            <a:ext cx="290283" cy="75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12"/>
          <p:cNvSpPr txBox="1"/>
          <p:nvPr/>
        </p:nvSpPr>
        <p:spPr>
          <a:xfrm>
            <a:off x="372650" y="3831600"/>
            <a:ext cx="8167800" cy="19515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200"/>
              <a:buFont typeface="Arial"/>
              <a:buNone/>
            </a:pPr>
            <a:r>
              <a:rPr lang="en-GB" sz="1900" b="1" i="0" u="none" strike="noStrike" cap="none">
                <a:solidFill>
                  <a:schemeClr val="dk1"/>
                </a:solidFill>
                <a:latin typeface="Calibri"/>
                <a:ea typeface="Calibri"/>
                <a:cs typeface="Calibri"/>
                <a:sym typeface="Calibri"/>
              </a:rPr>
              <a:t>Try This Strategy:</a:t>
            </a:r>
            <a:endParaRPr sz="1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496"/>
              </a:spcBef>
              <a:spcAft>
                <a:spcPts val="0"/>
              </a:spcAft>
              <a:buClr>
                <a:schemeClr val="dk1"/>
              </a:buClr>
              <a:buSzPts val="3200"/>
              <a:buFont typeface="Arial"/>
              <a:buNone/>
            </a:pPr>
            <a:r>
              <a:rPr lang="en-GB" sz="1900" b="0" i="0" u="none" strike="noStrike" cap="none">
                <a:solidFill>
                  <a:schemeClr val="dk1"/>
                </a:solidFill>
                <a:latin typeface="Calibri"/>
                <a:ea typeface="Calibri"/>
                <a:cs typeface="Calibri"/>
                <a:sym typeface="Calibri"/>
              </a:rPr>
              <a:t>“I wish your Dad was showing signs of improvement and I promise we will give him the best care possible. But I worry you will not be prepared if things don’t go as we hope. I wonder can we discuss what might happen if his condition would deteriorate.”</a:t>
            </a:r>
            <a:endParaRPr sz="3200" b="0" i="0" u="none" strike="noStrike" cap="none">
              <a:solidFill>
                <a:schemeClr val="dk1"/>
              </a:solidFill>
              <a:highlight>
                <a:srgbClr val="FFFF00"/>
              </a:highlight>
              <a:latin typeface="Calibri"/>
              <a:ea typeface="Calibri"/>
              <a:cs typeface="Calibri"/>
              <a:sym typeface="Calibri"/>
            </a:endParaRPr>
          </a:p>
        </p:txBody>
      </p:sp>
      <p:sp>
        <p:nvSpPr>
          <p:cNvPr id="238" name="Google Shape;238;p12"/>
          <p:cNvSpPr txBox="1"/>
          <p:nvPr/>
        </p:nvSpPr>
        <p:spPr>
          <a:xfrm>
            <a:off x="372600" y="1915575"/>
            <a:ext cx="8167800" cy="17061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chemeClr val="dk1"/>
              </a:buClr>
              <a:buSzPts val="3200"/>
              <a:buFont typeface="Arial"/>
              <a:buNone/>
            </a:pPr>
            <a:r>
              <a:rPr lang="en-GB" sz="1900" b="1" i="0" u="none" strike="noStrike" cap="none">
                <a:solidFill>
                  <a:schemeClr val="dk1"/>
                </a:solidFill>
                <a:highlight>
                  <a:schemeClr val="lt1"/>
                </a:highlight>
                <a:latin typeface="Calibri"/>
                <a:ea typeface="Calibri"/>
                <a:cs typeface="Calibri"/>
                <a:sym typeface="Calibri"/>
              </a:rPr>
              <a:t>Key ideas:</a:t>
            </a:r>
            <a:endParaRPr sz="1900" b="1"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9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544"/>
              </a:spcBef>
              <a:spcAft>
                <a:spcPts val="0"/>
              </a:spcAft>
              <a:buClr>
                <a:srgbClr val="000000"/>
              </a:buClr>
              <a:buSzPts val="1900"/>
              <a:buFont typeface="Arial"/>
              <a:buNone/>
            </a:pPr>
            <a:r>
              <a:rPr lang="en-GB" sz="1900" b="0" i="0" u="none" strike="noStrike" cap="none">
                <a:solidFill>
                  <a:schemeClr val="dk1"/>
                </a:solidFill>
                <a:highlight>
                  <a:schemeClr val="lt1"/>
                </a:highlight>
                <a:latin typeface="Calibri"/>
                <a:ea typeface="Calibri"/>
                <a:cs typeface="Calibri"/>
                <a:sym typeface="Calibri"/>
              </a:rPr>
              <a:t>I WISH allows for aligning with the family member’s hopes</a:t>
            </a:r>
            <a:endParaRPr sz="1900" b="0" i="0" u="none" strike="noStrike" cap="none">
              <a:solidFill>
                <a:srgbClr val="000000"/>
              </a:solidFill>
              <a:highlight>
                <a:schemeClr val="lt1"/>
              </a:highlight>
              <a:latin typeface="Calibri"/>
              <a:ea typeface="Calibri"/>
              <a:cs typeface="Calibri"/>
              <a:sym typeface="Calibri"/>
            </a:endParaRPr>
          </a:p>
          <a:p>
            <a:pPr marL="0" marR="0" lvl="0" indent="0" algn="l" rtl="0">
              <a:lnSpc>
                <a:spcPct val="100000"/>
              </a:lnSpc>
              <a:spcBef>
                <a:spcPts val="544"/>
              </a:spcBef>
              <a:spcAft>
                <a:spcPts val="0"/>
              </a:spcAft>
              <a:buClr>
                <a:srgbClr val="000000"/>
              </a:buClr>
              <a:buSzPts val="1900"/>
              <a:buFont typeface="Arial"/>
              <a:buNone/>
            </a:pPr>
            <a:r>
              <a:rPr lang="en-GB" sz="1900" b="0" i="0" u="none" strike="noStrike" cap="none">
                <a:solidFill>
                  <a:schemeClr val="dk1"/>
                </a:solidFill>
                <a:highlight>
                  <a:schemeClr val="lt1"/>
                </a:highlight>
                <a:latin typeface="Calibri"/>
                <a:ea typeface="Calibri"/>
                <a:cs typeface="Calibri"/>
                <a:sym typeface="Calibri"/>
              </a:rPr>
              <a:t>I WORRY allows for being truthful while sensitive</a:t>
            </a:r>
            <a:endParaRPr sz="1900" b="0" i="0" u="none" strike="noStrike" cap="none">
              <a:solidFill>
                <a:srgbClr val="000000"/>
              </a:solidFill>
              <a:highlight>
                <a:schemeClr val="lt1"/>
              </a:highlight>
              <a:latin typeface="Calibri"/>
              <a:ea typeface="Calibri"/>
              <a:cs typeface="Calibri"/>
              <a:sym typeface="Calibri"/>
            </a:endParaRPr>
          </a:p>
          <a:p>
            <a:pPr marL="0" marR="0" lvl="0" indent="0" algn="l" rtl="0">
              <a:lnSpc>
                <a:spcPct val="100000"/>
              </a:lnSpc>
              <a:spcBef>
                <a:spcPts val="544"/>
              </a:spcBef>
              <a:spcAft>
                <a:spcPts val="0"/>
              </a:spcAft>
              <a:buClr>
                <a:srgbClr val="000000"/>
              </a:buClr>
              <a:buSzPts val="1900"/>
              <a:buFont typeface="Arial"/>
              <a:buNone/>
            </a:pPr>
            <a:r>
              <a:rPr lang="en-GB" sz="1900" b="0" i="0" u="none" strike="noStrike" cap="none">
                <a:solidFill>
                  <a:schemeClr val="dk1"/>
                </a:solidFill>
                <a:highlight>
                  <a:schemeClr val="lt1"/>
                </a:highlight>
                <a:latin typeface="Calibri"/>
                <a:ea typeface="Calibri"/>
                <a:cs typeface="Calibri"/>
                <a:sym typeface="Calibri"/>
              </a:rPr>
              <a:t>I WONDER is a subtle way to make a recommendation</a:t>
            </a:r>
            <a:endParaRPr sz="1900" b="0" i="0" u="none" strike="noStrike" cap="none">
              <a:solidFill>
                <a:schemeClr val="dk1"/>
              </a:solidFill>
              <a:highlight>
                <a:schemeClr val="lt1"/>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47A7030-679A-A3A0-3B0A-A4EF922912E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6047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txBox="1">
            <a:spLocks noGrp="1"/>
          </p:cNvSpPr>
          <p:nvPr>
            <p:ph type="title"/>
          </p:nvPr>
        </p:nvSpPr>
        <p:spPr>
          <a:xfrm>
            <a:off x="287525" y="764700"/>
            <a:ext cx="8568900" cy="8592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Challenges</a:t>
            </a:r>
            <a:endParaRPr/>
          </a:p>
        </p:txBody>
      </p:sp>
      <p:sp>
        <p:nvSpPr>
          <p:cNvPr id="246" name="Google Shape;246;p13"/>
          <p:cNvSpPr txBox="1">
            <a:spLocks noGrp="1"/>
          </p:cNvSpPr>
          <p:nvPr>
            <p:ph type="body" idx="1"/>
          </p:nvPr>
        </p:nvSpPr>
        <p:spPr>
          <a:xfrm>
            <a:off x="287525" y="1955975"/>
            <a:ext cx="8147400" cy="33483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Clr>
                <a:schemeClr val="dk1"/>
              </a:buClr>
              <a:buSzPct val="79769"/>
              <a:buNone/>
            </a:pPr>
            <a:r>
              <a:rPr lang="en-GB" sz="4009" dirty="0"/>
              <a:t>Family members often confused, frightened, angry, looking for simple answers to complex questions</a:t>
            </a:r>
            <a:endParaRPr sz="4009" dirty="0"/>
          </a:p>
          <a:p>
            <a:pPr marL="0" lvl="0" indent="0" algn="l" rtl="0">
              <a:lnSpc>
                <a:spcPct val="100000"/>
              </a:lnSpc>
              <a:spcBef>
                <a:spcPts val="0"/>
              </a:spcBef>
              <a:spcAft>
                <a:spcPts val="0"/>
              </a:spcAft>
              <a:buClr>
                <a:schemeClr val="dk1"/>
              </a:buClr>
              <a:buSzPct val="79789"/>
              <a:buNone/>
            </a:pPr>
            <a:endParaRPr sz="4009" dirty="0"/>
          </a:p>
          <a:p>
            <a:pPr marL="342900" lvl="0" indent="-275924" algn="l" rtl="0">
              <a:lnSpc>
                <a:spcPct val="100000"/>
              </a:lnSpc>
              <a:spcBef>
                <a:spcPts val="592"/>
              </a:spcBef>
              <a:spcAft>
                <a:spcPts val="0"/>
              </a:spcAft>
              <a:buClr>
                <a:schemeClr val="dk1"/>
              </a:buClr>
              <a:buSzPct val="99975"/>
              <a:buChar char="•"/>
            </a:pPr>
            <a:r>
              <a:rPr lang="en-GB" sz="4009" dirty="0"/>
              <a:t>Become comfortable with uncertainty and the idea that saying “ I don’t know” was okay</a:t>
            </a:r>
            <a:endParaRPr sz="4009" dirty="0"/>
          </a:p>
          <a:p>
            <a:pPr marL="0" lvl="0" indent="0" algn="l" rtl="0">
              <a:lnSpc>
                <a:spcPct val="100000"/>
              </a:lnSpc>
              <a:spcBef>
                <a:spcPts val="592"/>
              </a:spcBef>
              <a:spcAft>
                <a:spcPts val="0"/>
              </a:spcAft>
              <a:buSzPct val="94500"/>
              <a:buNone/>
            </a:pPr>
            <a:endParaRPr sz="4009" dirty="0"/>
          </a:p>
          <a:p>
            <a:pPr marL="342900" lvl="0" indent="-275924" algn="l" rtl="0">
              <a:lnSpc>
                <a:spcPct val="100000"/>
              </a:lnSpc>
              <a:spcBef>
                <a:spcPts val="592"/>
              </a:spcBef>
              <a:spcAft>
                <a:spcPts val="0"/>
              </a:spcAft>
              <a:buClr>
                <a:schemeClr val="dk1"/>
              </a:buClr>
              <a:buSzPct val="99975"/>
              <a:buChar char="•"/>
            </a:pPr>
            <a:r>
              <a:rPr lang="en-GB" sz="4009" dirty="0"/>
              <a:t>Avoid medical jargon. Ask person “ Does that make sense?”</a:t>
            </a:r>
            <a:endParaRPr sz="4009" dirty="0"/>
          </a:p>
          <a:p>
            <a:pPr marL="0" lvl="0" indent="0" algn="l" rtl="0">
              <a:lnSpc>
                <a:spcPct val="100000"/>
              </a:lnSpc>
              <a:spcBef>
                <a:spcPts val="592"/>
              </a:spcBef>
              <a:spcAft>
                <a:spcPts val="0"/>
              </a:spcAft>
              <a:buSzPct val="94500"/>
              <a:buNone/>
            </a:pPr>
            <a:endParaRPr sz="4009" dirty="0"/>
          </a:p>
          <a:p>
            <a:pPr marL="342900" lvl="0" indent="-275924" algn="l" rtl="0">
              <a:lnSpc>
                <a:spcPct val="100000"/>
              </a:lnSpc>
              <a:spcBef>
                <a:spcPts val="592"/>
              </a:spcBef>
              <a:spcAft>
                <a:spcPts val="0"/>
              </a:spcAft>
              <a:buClr>
                <a:schemeClr val="dk1"/>
              </a:buClr>
              <a:buSzPct val="99975"/>
              <a:buChar char="•"/>
            </a:pPr>
            <a:r>
              <a:rPr lang="en-GB" sz="4009" dirty="0"/>
              <a:t>Be brief but clear. Long answers risk being confusing and covering too much ground. Give the person time to reflect and respond to each point independently</a:t>
            </a:r>
          </a:p>
          <a:p>
            <a:pPr marL="342900" lvl="0" indent="-275924" algn="l" rtl="0">
              <a:lnSpc>
                <a:spcPct val="100000"/>
              </a:lnSpc>
              <a:spcBef>
                <a:spcPts val="592"/>
              </a:spcBef>
              <a:spcAft>
                <a:spcPts val="0"/>
              </a:spcAft>
              <a:buClr>
                <a:schemeClr val="dk1"/>
              </a:buClr>
              <a:buSzPct val="99975"/>
              <a:buChar char="•"/>
            </a:pPr>
            <a:endParaRPr lang="en-GB" sz="4009" dirty="0"/>
          </a:p>
          <a:p>
            <a:pPr marL="342900" lvl="0" indent="-275924" algn="l" rtl="0">
              <a:lnSpc>
                <a:spcPct val="100000"/>
              </a:lnSpc>
              <a:spcBef>
                <a:spcPts val="592"/>
              </a:spcBef>
              <a:spcAft>
                <a:spcPts val="0"/>
              </a:spcAft>
              <a:buClr>
                <a:schemeClr val="dk1"/>
              </a:buClr>
              <a:buSzPct val="99975"/>
              <a:buChar char="•"/>
            </a:pPr>
            <a:r>
              <a:rPr lang="en-GB" sz="4009" dirty="0"/>
              <a:t>Learn from others and give + feedback “ I liked the way you spoke to Mrs X and the words you used.”</a:t>
            </a:r>
            <a:endParaRPr sz="4009" dirty="0"/>
          </a:p>
          <a:p>
            <a:pPr marL="342900" lvl="0" indent="-154940" algn="l" rtl="0">
              <a:lnSpc>
                <a:spcPct val="100000"/>
              </a:lnSpc>
              <a:spcBef>
                <a:spcPts val="592"/>
              </a:spcBef>
              <a:spcAft>
                <a:spcPts val="0"/>
              </a:spcAft>
              <a:buClr>
                <a:schemeClr val="dk1"/>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539552" y="764704"/>
            <a:ext cx="8229600" cy="11430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800"/>
              <a:buFont typeface="Calibri"/>
              <a:buNone/>
            </a:pPr>
            <a:r>
              <a:rPr lang="en-GB" sz="2800">
                <a:solidFill>
                  <a:schemeClr val="lt1"/>
                </a:solidFill>
                <a:latin typeface="Calibri"/>
                <a:ea typeface="Calibri"/>
                <a:cs typeface="Calibri"/>
                <a:sym typeface="Calibri"/>
              </a:rPr>
              <a:t>“Hope” is the thing with feathers- </a:t>
            </a:r>
            <a:br>
              <a:rPr lang="en-GB" sz="2800">
                <a:solidFill>
                  <a:schemeClr val="lt1"/>
                </a:solidFill>
                <a:latin typeface="Calibri"/>
                <a:ea typeface="Calibri"/>
                <a:cs typeface="Calibri"/>
                <a:sym typeface="Calibri"/>
              </a:rPr>
            </a:br>
            <a:r>
              <a:rPr lang="en-GB" sz="2800">
                <a:solidFill>
                  <a:schemeClr val="lt1"/>
                </a:solidFill>
                <a:latin typeface="Calibri"/>
                <a:ea typeface="Calibri"/>
                <a:cs typeface="Calibri"/>
                <a:sym typeface="Calibri"/>
              </a:rPr>
              <a:t>That perches in the soul ( Emily Dickinson)</a:t>
            </a:r>
            <a:endParaRPr/>
          </a:p>
        </p:txBody>
      </p:sp>
      <p:pic>
        <p:nvPicPr>
          <p:cNvPr id="253" name="Google Shape;253;p14"/>
          <p:cNvPicPr preferRelativeResize="0"/>
          <p:nvPr/>
        </p:nvPicPr>
        <p:blipFill rotWithShape="1">
          <a:blip r:embed="rId3">
            <a:alphaModFix/>
          </a:blip>
          <a:srcRect/>
          <a:stretch/>
        </p:blipFill>
        <p:spPr>
          <a:xfrm>
            <a:off x="1916974" y="2362107"/>
            <a:ext cx="5310075" cy="2133785"/>
          </a:xfrm>
          <a:prstGeom prst="rect">
            <a:avLst/>
          </a:prstGeom>
          <a:noFill/>
          <a:ln>
            <a:noFill/>
          </a:ln>
          <a:effectLst>
            <a:outerShdw blurRad="57150" dist="19050" dir="5400000" algn="bl" rotWithShape="0">
              <a:srgbClr val="000000">
                <a:alpha val="49803"/>
              </a:srgbClr>
            </a:outerShdw>
          </a:effectLst>
        </p:spPr>
      </p:pic>
      <p:sp>
        <p:nvSpPr>
          <p:cNvPr id="2" name="TextBox 1">
            <a:extLst>
              <a:ext uri="{FF2B5EF4-FFF2-40B4-BE49-F238E27FC236}">
                <a16:creationId xmlns:a16="http://schemas.microsoft.com/office/drawing/2014/main" xmlns="" id="{F0AC99E2-599B-FF8F-A03F-F12AF111A387}"/>
              </a:ext>
            </a:extLst>
          </p:cNvPr>
          <p:cNvSpPr txBox="1"/>
          <p:nvPr/>
        </p:nvSpPr>
        <p:spPr>
          <a:xfrm>
            <a:off x="2218100" y="4950295"/>
            <a:ext cx="4744016" cy="307777"/>
          </a:xfrm>
          <a:prstGeom prst="rect">
            <a:avLst/>
          </a:prstGeom>
          <a:noFill/>
        </p:spPr>
        <p:txBody>
          <a:bodyPr wrap="square" rtlCol="0">
            <a:spAutoFit/>
          </a:bodyPr>
          <a:lstStyle/>
          <a:p>
            <a:r>
              <a:rPr lang="en-GB" i="1" dirty="0"/>
              <a:t>Never give false hope but never take all other hope away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410450" y="777025"/>
            <a:ext cx="8229600" cy="8937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800"/>
              <a:buFont typeface="Calibri"/>
              <a:buNone/>
            </a:pPr>
            <a:r>
              <a:rPr lang="en-GB" sz="3900">
                <a:solidFill>
                  <a:schemeClr val="lt1"/>
                </a:solidFill>
                <a:latin typeface="Calibri"/>
                <a:ea typeface="Calibri"/>
                <a:cs typeface="Calibri"/>
                <a:sym typeface="Calibri"/>
              </a:rPr>
              <a:t>End of Life Care</a:t>
            </a:r>
            <a:endParaRPr sz="3900"/>
          </a:p>
        </p:txBody>
      </p:sp>
      <p:sp>
        <p:nvSpPr>
          <p:cNvPr id="260" name="Google Shape;260;p15"/>
          <p:cNvSpPr txBox="1">
            <a:spLocks noGrp="1"/>
          </p:cNvSpPr>
          <p:nvPr>
            <p:ph type="body" idx="1"/>
          </p:nvPr>
        </p:nvSpPr>
        <p:spPr>
          <a:xfrm>
            <a:off x="1131682" y="2273733"/>
            <a:ext cx="7143185" cy="36200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ct val="104918"/>
              <a:buNone/>
            </a:pPr>
            <a:r>
              <a:rPr lang="en-GB" sz="2200" dirty="0"/>
              <a:t>When a patient was dying</a:t>
            </a:r>
            <a:endParaRPr sz="2200" dirty="0"/>
          </a:p>
          <a:p>
            <a:pPr marL="0" lvl="0" indent="0" algn="l" rtl="0">
              <a:lnSpc>
                <a:spcPct val="100000"/>
              </a:lnSpc>
              <a:spcBef>
                <a:spcPts val="0"/>
              </a:spcBef>
              <a:spcAft>
                <a:spcPts val="0"/>
              </a:spcAft>
              <a:buClr>
                <a:schemeClr val="dk1"/>
              </a:buClr>
              <a:buSzPct val="104918"/>
              <a:buNone/>
            </a:pPr>
            <a:endParaRPr sz="2200" dirty="0"/>
          </a:p>
          <a:p>
            <a:pPr marL="457200" lvl="0" indent="-364203" algn="l" rtl="0">
              <a:lnSpc>
                <a:spcPct val="100000"/>
              </a:lnSpc>
              <a:spcBef>
                <a:spcPts val="640"/>
              </a:spcBef>
              <a:spcAft>
                <a:spcPts val="0"/>
              </a:spcAft>
              <a:buSzPct val="100000"/>
              <a:buChar char="•"/>
            </a:pPr>
            <a:r>
              <a:rPr lang="en-GB" sz="2200" dirty="0"/>
              <a:t>Conversations with family had to be direct but compassionate</a:t>
            </a:r>
            <a:endParaRPr sz="2200" dirty="0"/>
          </a:p>
          <a:p>
            <a:pPr marL="457200" lvl="0" indent="0" algn="l" rtl="0">
              <a:lnSpc>
                <a:spcPct val="100000"/>
              </a:lnSpc>
              <a:spcBef>
                <a:spcPts val="640"/>
              </a:spcBef>
              <a:spcAft>
                <a:spcPts val="0"/>
              </a:spcAft>
              <a:buSzPct val="69431"/>
              <a:buNone/>
            </a:pPr>
            <a:endParaRPr sz="2200" dirty="0"/>
          </a:p>
          <a:p>
            <a:pPr marL="457200" lvl="0" indent="-364203" algn="l" rtl="0">
              <a:lnSpc>
                <a:spcPct val="100000"/>
              </a:lnSpc>
              <a:spcBef>
                <a:spcPts val="640"/>
              </a:spcBef>
              <a:spcAft>
                <a:spcPts val="0"/>
              </a:spcAft>
              <a:buSzPct val="100000"/>
              <a:buChar char="•"/>
            </a:pPr>
            <a:r>
              <a:rPr lang="en-GB" sz="2200" dirty="0"/>
              <a:t>Often had to happen over the phone or </a:t>
            </a:r>
            <a:r>
              <a:rPr lang="en-GB" sz="2200" dirty="0" err="1"/>
              <a:t>Ipad</a:t>
            </a:r>
            <a:r>
              <a:rPr lang="en-GB" sz="2200" dirty="0"/>
              <a:t> which sometimes felt brutal</a:t>
            </a:r>
            <a:endParaRPr sz="2200" dirty="0"/>
          </a:p>
          <a:p>
            <a:pPr marL="457200" lvl="0" indent="0" algn="l" rtl="0">
              <a:lnSpc>
                <a:spcPct val="100000"/>
              </a:lnSpc>
              <a:spcBef>
                <a:spcPts val="640"/>
              </a:spcBef>
              <a:spcAft>
                <a:spcPts val="0"/>
              </a:spcAft>
              <a:buSzPct val="69431"/>
              <a:buNone/>
            </a:pPr>
            <a:endParaRPr sz="2200" dirty="0"/>
          </a:p>
          <a:p>
            <a:pPr marL="457200" lvl="0" indent="-364203" algn="l" rtl="0">
              <a:lnSpc>
                <a:spcPct val="100000"/>
              </a:lnSpc>
              <a:spcBef>
                <a:spcPts val="640"/>
              </a:spcBef>
              <a:spcAft>
                <a:spcPts val="0"/>
              </a:spcAft>
              <a:buSzPct val="100000"/>
              <a:buChar char="•"/>
            </a:pPr>
            <a:r>
              <a:rPr lang="en-GB" sz="2200" dirty="0"/>
              <a:t>Conversations were more intense with a lack of the usual non-verbal feedback</a:t>
            </a:r>
            <a:endParaRPr sz="2200" dirty="0"/>
          </a:p>
          <a:p>
            <a:pPr marL="0" lvl="0" indent="0" algn="l" rtl="0">
              <a:lnSpc>
                <a:spcPct val="100000"/>
              </a:lnSpc>
              <a:spcBef>
                <a:spcPts val="640"/>
              </a:spcBef>
              <a:spcAft>
                <a:spcPts val="0"/>
              </a:spcAft>
              <a:buClr>
                <a:schemeClr val="dk1"/>
              </a:buClr>
              <a:buSzPct val="100000"/>
              <a:buNone/>
            </a:pPr>
            <a:endParaRPr dirty="0"/>
          </a:p>
          <a:p>
            <a:pPr marL="0" lvl="0" indent="0" algn="l" rtl="0">
              <a:lnSpc>
                <a:spcPct val="100000"/>
              </a:lnSpc>
              <a:spcBef>
                <a:spcPts val="640"/>
              </a:spcBef>
              <a:spcAft>
                <a:spcPts val="0"/>
              </a:spcAft>
              <a:buClr>
                <a:schemeClr val="dk1"/>
              </a:buClr>
              <a:buSzPct val="100000"/>
              <a:buNone/>
            </a:pPr>
            <a:endParaRPr dirty="0"/>
          </a:p>
          <a:p>
            <a:pPr marL="342900" lvl="0" indent="-139700" algn="l" rtl="0">
              <a:lnSpc>
                <a:spcPct val="100000"/>
              </a:lnSpc>
              <a:spcBef>
                <a:spcPts val="640"/>
              </a:spcBef>
              <a:spcAft>
                <a:spcPts val="0"/>
              </a:spcAft>
              <a:buClr>
                <a:schemeClr val="dk1"/>
              </a:buClr>
              <a:buSzPct val="100000"/>
              <a:buNone/>
            </a:pPr>
            <a:endParaRPr dirty="0"/>
          </a:p>
          <a:p>
            <a:pPr marL="342900" lvl="0" indent="-139700" algn="l" rtl="0">
              <a:lnSpc>
                <a:spcPct val="100000"/>
              </a:lnSpc>
              <a:spcBef>
                <a:spcPts val="640"/>
              </a:spcBef>
              <a:spcAft>
                <a:spcPts val="0"/>
              </a:spcAft>
              <a:buClr>
                <a:schemeClr val="dk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942bac6c1e_0_1"/>
          <p:cNvSpPr txBox="1">
            <a:spLocks noGrp="1"/>
          </p:cNvSpPr>
          <p:nvPr>
            <p:ph type="title"/>
          </p:nvPr>
        </p:nvSpPr>
        <p:spPr>
          <a:xfrm>
            <a:off x="431934" y="824087"/>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Talk Outline</a:t>
            </a:r>
            <a:endParaRPr/>
          </a:p>
        </p:txBody>
      </p:sp>
      <p:cxnSp>
        <p:nvCxnSpPr>
          <p:cNvPr id="101" name="Google Shape;101;g1942bac6c1e_0_1"/>
          <p:cNvCxnSpPr/>
          <p:nvPr/>
        </p:nvCxnSpPr>
        <p:spPr>
          <a:xfrm>
            <a:off x="1256325" y="2277275"/>
            <a:ext cx="715500" cy="0"/>
          </a:xfrm>
          <a:prstGeom prst="straightConnector1">
            <a:avLst/>
          </a:prstGeom>
          <a:noFill/>
          <a:ln w="9525" cap="flat" cmpd="sng">
            <a:solidFill>
              <a:srgbClr val="7030A0"/>
            </a:solidFill>
            <a:prstDash val="solid"/>
            <a:round/>
            <a:headEnd type="none" w="sm" len="sm"/>
            <a:tailEnd type="none" w="sm" len="sm"/>
          </a:ln>
        </p:spPr>
      </p:cxnSp>
      <p:sp>
        <p:nvSpPr>
          <p:cNvPr id="102" name="Google Shape;102;g1942bac6c1e_0_1"/>
          <p:cNvSpPr/>
          <p:nvPr/>
        </p:nvSpPr>
        <p:spPr>
          <a:xfrm>
            <a:off x="682725" y="1990475"/>
            <a:ext cx="573600" cy="573600"/>
          </a:xfrm>
          <a:prstGeom prst="ellipse">
            <a:avLst/>
          </a:prstGeom>
          <a:gradFill>
            <a:gsLst>
              <a:gs pos="0">
                <a:srgbClr val="5D427D"/>
              </a:gs>
              <a:gs pos="80000">
                <a:srgbClr val="7A57A5"/>
              </a:gs>
              <a:gs pos="100000">
                <a:srgbClr val="7A56A7"/>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1942bac6c1e_0_1"/>
          <p:cNvSpPr txBox="1"/>
          <p:nvPr/>
        </p:nvSpPr>
        <p:spPr>
          <a:xfrm>
            <a:off x="846300" y="2134663"/>
            <a:ext cx="245100" cy="2376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1600"/>
              </a:spcAft>
              <a:buClr>
                <a:srgbClr val="000000"/>
              </a:buClr>
              <a:buSzPts val="1800"/>
              <a:buFont typeface="Arial"/>
              <a:buNone/>
            </a:pPr>
            <a:r>
              <a:rPr lang="en-GB" sz="1800" b="0" i="0" u="none" strike="noStrike" cap="none">
                <a:solidFill>
                  <a:srgbClr val="FFFFFF"/>
                </a:solidFill>
                <a:latin typeface="Montserrat Light"/>
                <a:ea typeface="Montserrat Light"/>
                <a:cs typeface="Montserrat Light"/>
                <a:sym typeface="Montserrat Light"/>
              </a:rPr>
              <a:t>1</a:t>
            </a:r>
            <a:endParaRPr sz="1800" b="0" i="0" u="none" strike="noStrike" cap="none">
              <a:solidFill>
                <a:srgbClr val="FFFFFF"/>
              </a:solidFill>
              <a:latin typeface="Montserrat Light"/>
              <a:ea typeface="Montserrat Light"/>
              <a:cs typeface="Montserrat Light"/>
              <a:sym typeface="Montserrat Light"/>
            </a:endParaRPr>
          </a:p>
        </p:txBody>
      </p:sp>
      <p:sp>
        <p:nvSpPr>
          <p:cNvPr id="104" name="Google Shape;104;g1942bac6c1e_0_1"/>
          <p:cNvSpPr/>
          <p:nvPr/>
        </p:nvSpPr>
        <p:spPr>
          <a:xfrm>
            <a:off x="682725" y="2818675"/>
            <a:ext cx="573600" cy="573600"/>
          </a:xfrm>
          <a:prstGeom prst="ellipse">
            <a:avLst/>
          </a:prstGeom>
          <a:gradFill>
            <a:gsLst>
              <a:gs pos="0">
                <a:srgbClr val="5D427D"/>
              </a:gs>
              <a:gs pos="80000">
                <a:srgbClr val="7A57A5"/>
              </a:gs>
              <a:gs pos="100000">
                <a:srgbClr val="7A56A7"/>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1942bac6c1e_0_1"/>
          <p:cNvSpPr txBox="1"/>
          <p:nvPr/>
        </p:nvSpPr>
        <p:spPr>
          <a:xfrm>
            <a:off x="846300" y="2962863"/>
            <a:ext cx="245100" cy="2376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1600"/>
              </a:spcAft>
              <a:buClr>
                <a:srgbClr val="000000"/>
              </a:buClr>
              <a:buSzPts val="1800"/>
              <a:buFont typeface="Arial"/>
              <a:buNone/>
            </a:pPr>
            <a:r>
              <a:rPr lang="en-GB" sz="1800" b="0" i="0" u="none" strike="noStrike" cap="none">
                <a:solidFill>
                  <a:srgbClr val="FFFFFF"/>
                </a:solidFill>
                <a:latin typeface="Montserrat Light"/>
                <a:ea typeface="Montserrat Light"/>
                <a:cs typeface="Montserrat Light"/>
                <a:sym typeface="Montserrat Light"/>
              </a:rPr>
              <a:t>2</a:t>
            </a:r>
            <a:endParaRPr sz="1800" b="0" i="0" u="none" strike="noStrike" cap="none">
              <a:solidFill>
                <a:srgbClr val="FFFFFF"/>
              </a:solidFill>
              <a:latin typeface="Montserrat Light"/>
              <a:ea typeface="Montserrat Light"/>
              <a:cs typeface="Montserrat Light"/>
              <a:sym typeface="Montserrat Light"/>
            </a:endParaRPr>
          </a:p>
        </p:txBody>
      </p:sp>
      <p:sp>
        <p:nvSpPr>
          <p:cNvPr id="106" name="Google Shape;106;g1942bac6c1e_0_1"/>
          <p:cNvSpPr/>
          <p:nvPr/>
        </p:nvSpPr>
        <p:spPr>
          <a:xfrm>
            <a:off x="682725" y="3646875"/>
            <a:ext cx="573600" cy="573600"/>
          </a:xfrm>
          <a:prstGeom prst="ellipse">
            <a:avLst/>
          </a:prstGeom>
          <a:gradFill>
            <a:gsLst>
              <a:gs pos="0">
                <a:srgbClr val="5D427D"/>
              </a:gs>
              <a:gs pos="80000">
                <a:srgbClr val="7A57A5"/>
              </a:gs>
              <a:gs pos="100000">
                <a:srgbClr val="7A56A7"/>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1942bac6c1e_0_1"/>
          <p:cNvSpPr txBox="1"/>
          <p:nvPr/>
        </p:nvSpPr>
        <p:spPr>
          <a:xfrm>
            <a:off x="846300" y="3791063"/>
            <a:ext cx="245100" cy="2376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1600"/>
              </a:spcAft>
              <a:buClr>
                <a:srgbClr val="000000"/>
              </a:buClr>
              <a:buSzPts val="1800"/>
              <a:buFont typeface="Arial"/>
              <a:buNone/>
            </a:pPr>
            <a:r>
              <a:rPr lang="en-GB" sz="1800" b="0" i="0" u="none" strike="noStrike" cap="none">
                <a:solidFill>
                  <a:srgbClr val="FFFFFF"/>
                </a:solidFill>
                <a:latin typeface="Montserrat Light"/>
                <a:ea typeface="Montserrat Light"/>
                <a:cs typeface="Montserrat Light"/>
                <a:sym typeface="Montserrat Light"/>
              </a:rPr>
              <a:t>3</a:t>
            </a:r>
            <a:endParaRPr sz="1800" b="0" i="0" u="none" strike="noStrike" cap="none">
              <a:solidFill>
                <a:srgbClr val="FFFFFF"/>
              </a:solidFill>
              <a:latin typeface="Montserrat Light"/>
              <a:ea typeface="Montserrat Light"/>
              <a:cs typeface="Montserrat Light"/>
              <a:sym typeface="Montserrat Light"/>
            </a:endParaRPr>
          </a:p>
        </p:txBody>
      </p:sp>
      <p:cxnSp>
        <p:nvCxnSpPr>
          <p:cNvPr id="108" name="Google Shape;108;g1942bac6c1e_0_1"/>
          <p:cNvCxnSpPr/>
          <p:nvPr/>
        </p:nvCxnSpPr>
        <p:spPr>
          <a:xfrm>
            <a:off x="1256325" y="3105475"/>
            <a:ext cx="715500" cy="0"/>
          </a:xfrm>
          <a:prstGeom prst="straightConnector1">
            <a:avLst/>
          </a:prstGeom>
          <a:noFill/>
          <a:ln w="9525" cap="flat" cmpd="sng">
            <a:solidFill>
              <a:srgbClr val="7030A0"/>
            </a:solidFill>
            <a:prstDash val="solid"/>
            <a:round/>
            <a:headEnd type="none" w="sm" len="sm"/>
            <a:tailEnd type="none" w="sm" len="sm"/>
          </a:ln>
        </p:spPr>
      </p:cxnSp>
      <p:cxnSp>
        <p:nvCxnSpPr>
          <p:cNvPr id="109" name="Google Shape;109;g1942bac6c1e_0_1"/>
          <p:cNvCxnSpPr/>
          <p:nvPr/>
        </p:nvCxnSpPr>
        <p:spPr>
          <a:xfrm>
            <a:off x="1256325" y="3933675"/>
            <a:ext cx="715500" cy="0"/>
          </a:xfrm>
          <a:prstGeom prst="straightConnector1">
            <a:avLst/>
          </a:prstGeom>
          <a:noFill/>
          <a:ln w="9525" cap="flat" cmpd="sng">
            <a:solidFill>
              <a:srgbClr val="7030A0"/>
            </a:solidFill>
            <a:prstDash val="solid"/>
            <a:round/>
            <a:headEnd type="none" w="sm" len="sm"/>
            <a:tailEnd type="none" w="sm" len="sm"/>
          </a:ln>
        </p:spPr>
      </p:cxnSp>
      <p:sp>
        <p:nvSpPr>
          <p:cNvPr id="110" name="Google Shape;110;g1942bac6c1e_0_1"/>
          <p:cNvSpPr txBox="1"/>
          <p:nvPr/>
        </p:nvSpPr>
        <p:spPr>
          <a:xfrm>
            <a:off x="1997100" y="1991875"/>
            <a:ext cx="5149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The Robinson Hospital Prior To Covid-19</a:t>
            </a:r>
            <a:endParaRPr sz="2200" b="0" i="0" u="none" strike="noStrike" cap="none">
              <a:solidFill>
                <a:srgbClr val="000000"/>
              </a:solidFill>
              <a:latin typeface="Calibri"/>
              <a:ea typeface="Calibri"/>
              <a:cs typeface="Calibri"/>
              <a:sym typeface="Calibri"/>
            </a:endParaRPr>
          </a:p>
        </p:txBody>
      </p:sp>
      <p:sp>
        <p:nvSpPr>
          <p:cNvPr id="111" name="Google Shape;111;g1942bac6c1e_0_1"/>
          <p:cNvSpPr txBox="1"/>
          <p:nvPr/>
        </p:nvSpPr>
        <p:spPr>
          <a:xfrm>
            <a:off x="1971825" y="2843875"/>
            <a:ext cx="5149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Patients And Families - What Did We Do?</a:t>
            </a:r>
            <a:endParaRPr sz="2200" b="0" i="0" u="none" strike="noStrike" cap="none">
              <a:solidFill>
                <a:srgbClr val="000000"/>
              </a:solidFill>
              <a:latin typeface="Calibri"/>
              <a:ea typeface="Calibri"/>
              <a:cs typeface="Calibri"/>
              <a:sym typeface="Calibri"/>
            </a:endParaRPr>
          </a:p>
        </p:txBody>
      </p:sp>
      <p:sp>
        <p:nvSpPr>
          <p:cNvPr id="112" name="Google Shape;112;g1942bac6c1e_0_1"/>
          <p:cNvSpPr/>
          <p:nvPr/>
        </p:nvSpPr>
        <p:spPr>
          <a:xfrm>
            <a:off x="682725" y="4475075"/>
            <a:ext cx="573600" cy="573600"/>
          </a:xfrm>
          <a:prstGeom prst="ellipse">
            <a:avLst/>
          </a:prstGeom>
          <a:gradFill>
            <a:gsLst>
              <a:gs pos="0">
                <a:srgbClr val="5D427D"/>
              </a:gs>
              <a:gs pos="80000">
                <a:srgbClr val="7A57A5"/>
              </a:gs>
              <a:gs pos="100000">
                <a:srgbClr val="7A56A7"/>
              </a:gs>
            </a:gsLst>
            <a:lin ang="1619866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942bac6c1e_0_1"/>
          <p:cNvSpPr txBox="1"/>
          <p:nvPr/>
        </p:nvSpPr>
        <p:spPr>
          <a:xfrm>
            <a:off x="846300" y="4619263"/>
            <a:ext cx="245100" cy="2376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1600"/>
              </a:spcAft>
              <a:buClr>
                <a:srgbClr val="000000"/>
              </a:buClr>
              <a:buSzPts val="1800"/>
              <a:buFont typeface="Arial"/>
              <a:buNone/>
            </a:pPr>
            <a:r>
              <a:rPr lang="en-GB" sz="1800" b="0" i="0" u="none" strike="noStrike" cap="none">
                <a:solidFill>
                  <a:srgbClr val="FFFFFF"/>
                </a:solidFill>
                <a:latin typeface="Montserrat Light"/>
                <a:ea typeface="Montserrat Light"/>
                <a:cs typeface="Montserrat Light"/>
                <a:sym typeface="Montserrat Light"/>
              </a:rPr>
              <a:t>4</a:t>
            </a:r>
            <a:endParaRPr sz="1800" b="0" i="0" u="none" strike="noStrike" cap="none">
              <a:solidFill>
                <a:srgbClr val="FFFFFF"/>
              </a:solidFill>
              <a:latin typeface="Montserrat Light"/>
              <a:ea typeface="Montserrat Light"/>
              <a:cs typeface="Montserrat Light"/>
              <a:sym typeface="Montserrat Light"/>
            </a:endParaRPr>
          </a:p>
        </p:txBody>
      </p:sp>
      <p:cxnSp>
        <p:nvCxnSpPr>
          <p:cNvPr id="114" name="Google Shape;114;g1942bac6c1e_0_1"/>
          <p:cNvCxnSpPr/>
          <p:nvPr/>
        </p:nvCxnSpPr>
        <p:spPr>
          <a:xfrm>
            <a:off x="1256325" y="4761875"/>
            <a:ext cx="715500" cy="0"/>
          </a:xfrm>
          <a:prstGeom prst="straightConnector1">
            <a:avLst/>
          </a:prstGeom>
          <a:noFill/>
          <a:ln w="9525" cap="flat" cmpd="sng">
            <a:solidFill>
              <a:srgbClr val="7030A0"/>
            </a:solidFill>
            <a:prstDash val="solid"/>
            <a:round/>
            <a:headEnd type="none" w="sm" len="sm"/>
            <a:tailEnd type="none" w="sm" len="sm"/>
          </a:ln>
        </p:spPr>
      </p:cxnSp>
      <p:sp>
        <p:nvSpPr>
          <p:cNvPr id="115" name="Google Shape;115;g1942bac6c1e_0_1"/>
          <p:cNvSpPr txBox="1"/>
          <p:nvPr/>
        </p:nvSpPr>
        <p:spPr>
          <a:xfrm>
            <a:off x="1997100" y="3648275"/>
            <a:ext cx="5149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Communication &amp; Challenges</a:t>
            </a:r>
            <a:endParaRPr sz="2200" b="0" i="0" u="none" strike="noStrike" cap="none">
              <a:solidFill>
                <a:srgbClr val="000000"/>
              </a:solidFill>
              <a:latin typeface="Calibri"/>
              <a:ea typeface="Calibri"/>
              <a:cs typeface="Calibri"/>
              <a:sym typeface="Calibri"/>
            </a:endParaRPr>
          </a:p>
        </p:txBody>
      </p:sp>
      <p:sp>
        <p:nvSpPr>
          <p:cNvPr id="116" name="Google Shape;116;g1942bac6c1e_0_1"/>
          <p:cNvSpPr txBox="1"/>
          <p:nvPr/>
        </p:nvSpPr>
        <p:spPr>
          <a:xfrm>
            <a:off x="1997100" y="4488375"/>
            <a:ext cx="5149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Learning, Sustainability and Outcomes</a:t>
            </a: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457200" y="819363"/>
            <a:ext cx="8229600" cy="11430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800"/>
              <a:buFont typeface="Calibri"/>
              <a:buNone/>
            </a:pPr>
            <a:r>
              <a:rPr lang="en-GB" sz="3900">
                <a:solidFill>
                  <a:schemeClr val="lt1"/>
                </a:solidFill>
                <a:latin typeface="Calibri"/>
                <a:ea typeface="Calibri"/>
                <a:cs typeface="Calibri"/>
                <a:sym typeface="Calibri"/>
              </a:rPr>
              <a:t>Communication with colleagues</a:t>
            </a:r>
            <a:endParaRPr sz="3900"/>
          </a:p>
        </p:txBody>
      </p:sp>
      <p:sp>
        <p:nvSpPr>
          <p:cNvPr id="267" name="Google Shape;267;p16"/>
          <p:cNvSpPr txBox="1">
            <a:spLocks noGrp="1"/>
          </p:cNvSpPr>
          <p:nvPr>
            <p:ph type="body" idx="1"/>
          </p:nvPr>
        </p:nvSpPr>
        <p:spPr>
          <a:xfrm>
            <a:off x="457200" y="2219400"/>
            <a:ext cx="8080218" cy="3819237"/>
          </a:xfrm>
          <a:prstGeom prst="rect">
            <a:avLst/>
          </a:prstGeom>
          <a:noFill/>
          <a:ln>
            <a:noFill/>
          </a:ln>
        </p:spPr>
        <p:txBody>
          <a:bodyPr spcFirstLastPara="1" wrap="square" lIns="91425" tIns="45700" rIns="91425" bIns="45700" anchor="t" anchorCtr="0">
            <a:normAutofit fontScale="47500" lnSpcReduction="20000"/>
          </a:bodyPr>
          <a:lstStyle/>
          <a:p>
            <a:pPr marL="342900" lvl="0" indent="0" algn="l" rtl="0">
              <a:lnSpc>
                <a:spcPct val="100000"/>
              </a:lnSpc>
              <a:spcBef>
                <a:spcPts val="600"/>
              </a:spcBef>
              <a:spcAft>
                <a:spcPts val="0"/>
              </a:spcAft>
              <a:buSzPct val="81757"/>
              <a:buNone/>
            </a:pPr>
            <a:endParaRPr sz="4635" dirty="0"/>
          </a:p>
          <a:p>
            <a:pPr marL="342900" lvl="0" indent="-292248">
              <a:spcBef>
                <a:spcPts val="0"/>
              </a:spcBef>
              <a:buSzPct val="100000"/>
              <a:buChar char="●"/>
            </a:pPr>
            <a:r>
              <a:rPr lang="en-GB" sz="4635" dirty="0"/>
              <a:t>Improved communication with medical colleagues and teams</a:t>
            </a:r>
          </a:p>
          <a:p>
            <a:pPr marL="342900" lvl="0" indent="0">
              <a:spcBef>
                <a:spcPts val="0"/>
              </a:spcBef>
              <a:buSzPct val="81757"/>
              <a:buNone/>
            </a:pPr>
            <a:r>
              <a:rPr lang="en-GB" sz="4635" dirty="0"/>
              <a:t> </a:t>
            </a:r>
          </a:p>
          <a:p>
            <a:pPr marL="742950" lvl="1" indent="-311298">
              <a:spcBef>
                <a:spcPts val="0"/>
              </a:spcBef>
              <a:buSzPct val="100000"/>
              <a:buChar char="○"/>
            </a:pPr>
            <a:r>
              <a:rPr lang="en-GB" sz="4635" dirty="0"/>
              <a:t>Appropriate referrals</a:t>
            </a:r>
          </a:p>
          <a:p>
            <a:pPr marL="742950" lvl="1" indent="-311298">
              <a:spcBef>
                <a:spcPts val="0"/>
              </a:spcBef>
              <a:buSzPct val="100000"/>
              <a:buChar char="○"/>
            </a:pPr>
            <a:r>
              <a:rPr lang="en-GB" sz="4635" dirty="0"/>
              <a:t>Ceilings of care/escalation</a:t>
            </a:r>
          </a:p>
          <a:p>
            <a:pPr marL="742950" lvl="1" indent="-311298">
              <a:spcBef>
                <a:spcPts val="0"/>
              </a:spcBef>
              <a:buSzPct val="100000"/>
              <a:buChar char="○"/>
            </a:pPr>
            <a:r>
              <a:rPr lang="en-GB" sz="4635" dirty="0"/>
              <a:t>Prior communication with patient and/or family</a:t>
            </a:r>
          </a:p>
          <a:p>
            <a:pPr marL="742950" lvl="1" indent="-311298">
              <a:spcBef>
                <a:spcPts val="0"/>
              </a:spcBef>
              <a:buSzPct val="100000"/>
              <a:buChar char="○"/>
            </a:pPr>
            <a:r>
              <a:rPr lang="en-GB" sz="4635" dirty="0"/>
              <a:t>Better connections to teams offering support</a:t>
            </a:r>
          </a:p>
          <a:p>
            <a:pPr marL="0" lvl="0" indent="0">
              <a:spcBef>
                <a:spcPts val="600"/>
              </a:spcBef>
              <a:buSzPct val="64721"/>
              <a:buNone/>
            </a:pPr>
            <a:endParaRPr lang="en-GB" sz="4635" dirty="0"/>
          </a:p>
          <a:p>
            <a:pPr marL="342900" lvl="0" indent="-292248">
              <a:spcBef>
                <a:spcPts val="600"/>
              </a:spcBef>
              <a:buSzPct val="100000"/>
              <a:buChar char="●"/>
            </a:pPr>
            <a:r>
              <a:rPr lang="en-GB" sz="4635" dirty="0"/>
              <a:t> Improved links with IPCT </a:t>
            </a:r>
          </a:p>
          <a:p>
            <a:pPr marL="742950" lvl="1" indent="-311298">
              <a:spcBef>
                <a:spcPts val="600"/>
              </a:spcBef>
              <a:buSzPct val="100000"/>
              <a:buFont typeface="Arial"/>
              <a:buChar char="○"/>
            </a:pPr>
            <a:r>
              <a:rPr lang="en-GB" sz="4635" dirty="0"/>
              <a:t>Better awareness of current guidelines</a:t>
            </a:r>
          </a:p>
          <a:p>
            <a:pPr marL="742950" lvl="1" indent="-311298">
              <a:spcBef>
                <a:spcPts val="600"/>
              </a:spcBef>
              <a:buSzPct val="100000"/>
              <a:buFont typeface="Arial"/>
              <a:buChar char="○"/>
            </a:pPr>
            <a:r>
              <a:rPr lang="en-GB" sz="4635" dirty="0"/>
              <a:t>Appropriate </a:t>
            </a:r>
            <a:r>
              <a:rPr lang="en-GB" sz="4635" dirty="0" err="1"/>
              <a:t>cohorting</a:t>
            </a:r>
            <a:r>
              <a:rPr lang="en-GB" sz="4635" dirty="0"/>
              <a:t> of patients depending on covid status</a:t>
            </a:r>
          </a:p>
          <a:p>
            <a:pPr marL="742950" lvl="1" indent="-311298" algn="l" rtl="0">
              <a:lnSpc>
                <a:spcPct val="100000"/>
              </a:lnSpc>
              <a:spcBef>
                <a:spcPts val="600"/>
              </a:spcBef>
              <a:spcAft>
                <a:spcPts val="0"/>
              </a:spcAft>
              <a:buClr>
                <a:schemeClr val="dk1"/>
              </a:buClr>
              <a:buSzPct val="100000"/>
              <a:buChar char="○"/>
            </a:pPr>
            <a:endParaRPr sz="4635" dirty="0"/>
          </a:p>
          <a:p>
            <a:pPr marL="0" lvl="0" indent="0" algn="l" rtl="0">
              <a:lnSpc>
                <a:spcPct val="100000"/>
              </a:lnSpc>
              <a:spcBef>
                <a:spcPts val="640"/>
              </a:spcBef>
              <a:spcAft>
                <a:spcPts val="0"/>
              </a:spcAft>
              <a:buClr>
                <a:schemeClr val="dk1"/>
              </a:buClr>
              <a:buSzPct val="100000"/>
              <a:buNone/>
            </a:pPr>
            <a:endParaRPr dirty="0"/>
          </a:p>
          <a:p>
            <a:pPr marL="0" lvl="0" indent="0" algn="l" rtl="0">
              <a:lnSpc>
                <a:spcPct val="100000"/>
              </a:lnSpc>
              <a:spcBef>
                <a:spcPts val="640"/>
              </a:spcBef>
              <a:spcAft>
                <a:spcPts val="0"/>
              </a:spcAft>
              <a:buClr>
                <a:schemeClr val="dk1"/>
              </a:buClr>
              <a:buSzPct val="100000"/>
              <a:buNone/>
            </a:pPr>
            <a:endParaRPr dirty="0"/>
          </a:p>
          <a:p>
            <a:pPr marL="0" lvl="0" indent="0" algn="l" rtl="0">
              <a:lnSpc>
                <a:spcPct val="100000"/>
              </a:lnSpc>
              <a:spcBef>
                <a:spcPts val="640"/>
              </a:spcBef>
              <a:spcAft>
                <a:spcPts val="0"/>
              </a:spcAft>
              <a:buClr>
                <a:schemeClr val="dk1"/>
              </a:buClr>
              <a:buSzPct val="100000"/>
              <a:buNone/>
            </a:pPr>
            <a:endParaRPr dirty="0"/>
          </a:p>
          <a:p>
            <a:pPr marL="342900" lvl="0" indent="-139700" algn="l" rtl="0">
              <a:lnSpc>
                <a:spcPct val="100000"/>
              </a:lnSpc>
              <a:spcBef>
                <a:spcPts val="640"/>
              </a:spcBef>
              <a:spcAft>
                <a:spcPts val="0"/>
              </a:spcAft>
              <a:buClr>
                <a:schemeClr val="dk1"/>
              </a:buClr>
              <a:buSzPct val="100000"/>
              <a:buNone/>
            </a:pPr>
            <a:endParaRPr dirty="0"/>
          </a:p>
          <a:p>
            <a:pPr marL="342900" lvl="0" indent="-139700" algn="l" rtl="0">
              <a:lnSpc>
                <a:spcPct val="100000"/>
              </a:lnSpc>
              <a:spcBef>
                <a:spcPts val="640"/>
              </a:spcBef>
              <a:spcAft>
                <a:spcPts val="0"/>
              </a:spcAft>
              <a:buClr>
                <a:schemeClr val="dk1"/>
              </a:buClr>
              <a:buSzPct val="100000"/>
              <a:buNone/>
            </a:pPr>
            <a:endParaRPr dirty="0"/>
          </a:p>
        </p:txBody>
      </p:sp>
    </p:spTree>
    <p:extLst>
      <p:ext uri="{BB962C8B-B14F-4D97-AF65-F5344CB8AC3E}">
        <p14:creationId xmlns:p14="http://schemas.microsoft.com/office/powerpoint/2010/main" val="356884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480250" y="898725"/>
            <a:ext cx="8025000" cy="9066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a:solidFill>
                  <a:schemeClr val="lt1"/>
                </a:solidFill>
                <a:latin typeface="Calibri"/>
                <a:ea typeface="Calibri"/>
                <a:cs typeface="Calibri"/>
                <a:sym typeface="Calibri"/>
              </a:rPr>
              <a:t>The Staff and Organisation </a:t>
            </a:r>
            <a:endParaRPr/>
          </a:p>
        </p:txBody>
      </p:sp>
      <p:sp>
        <p:nvSpPr>
          <p:cNvPr id="274" name="Google Shape;274;p17"/>
          <p:cNvSpPr/>
          <p:nvPr/>
        </p:nvSpPr>
        <p:spPr>
          <a:xfrm>
            <a:off x="480250" y="1995425"/>
            <a:ext cx="8025000" cy="906600"/>
          </a:xfrm>
          <a:prstGeom prst="rect">
            <a:avLst/>
          </a:prstGeom>
          <a:solidFill>
            <a:srgbClr val="CCC0D9"/>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GB" sz="1800" b="0" i="0" u="none" strike="noStrike" cap="none" dirty="0">
                <a:solidFill>
                  <a:schemeClr val="dk1"/>
                </a:solidFill>
                <a:latin typeface="Calibri"/>
                <a:ea typeface="Calibri"/>
                <a:cs typeface="Calibri"/>
                <a:sym typeface="Calibri"/>
              </a:rPr>
              <a:t>Ward Manager Joanne Montgomery had an open door policy to talk to staff re anxieties, difficult situations and conversations</a:t>
            </a:r>
            <a:endParaRPr sz="1800" b="0" i="0" u="none" strike="noStrike" cap="none" dirty="0">
              <a:solidFill>
                <a:schemeClr val="dk1"/>
              </a:solidFill>
              <a:latin typeface="Arial"/>
              <a:ea typeface="Arial"/>
              <a:cs typeface="Arial"/>
              <a:sym typeface="Arial"/>
            </a:endParaRPr>
          </a:p>
        </p:txBody>
      </p:sp>
      <p:sp>
        <p:nvSpPr>
          <p:cNvPr id="275" name="Google Shape;275;p17"/>
          <p:cNvSpPr/>
          <p:nvPr/>
        </p:nvSpPr>
        <p:spPr>
          <a:xfrm>
            <a:off x="480250" y="3168712"/>
            <a:ext cx="8025000" cy="1026561"/>
          </a:xfrm>
          <a:prstGeom prst="rect">
            <a:avLst/>
          </a:prstGeom>
          <a:solidFill>
            <a:schemeClr val="accent5"/>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40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Daily meetings between Ward Manager and Trust Locality Manager to discuss situation as it unfolded, gaps in information, bed numbers, number of covid patients in acute hospitals</a:t>
            </a:r>
            <a:endParaRPr sz="2200" b="0" i="0" u="none" strike="noStrike" cap="none" dirty="0">
              <a:solidFill>
                <a:schemeClr val="lt1"/>
              </a:solidFill>
              <a:latin typeface="Calibri"/>
              <a:ea typeface="Calibri"/>
              <a:cs typeface="Calibri"/>
              <a:sym typeface="Calibri"/>
            </a:endParaRPr>
          </a:p>
        </p:txBody>
      </p:sp>
      <p:sp>
        <p:nvSpPr>
          <p:cNvPr id="276" name="Google Shape;276;p17"/>
          <p:cNvSpPr/>
          <p:nvPr/>
        </p:nvSpPr>
        <p:spPr>
          <a:xfrm>
            <a:off x="480250" y="4386834"/>
            <a:ext cx="8025000" cy="742200"/>
          </a:xfrm>
          <a:prstGeom prst="rect">
            <a:avLst/>
          </a:prstGeom>
          <a:solidFill>
            <a:srgbClr val="5F497A"/>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40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Regular Zoom meetings between clinical lead GPs in all 4 CHs and SMT</a:t>
            </a:r>
            <a:endParaRPr sz="22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0E4E3303-3CC2-D42C-1A87-F2BA17DDBF7F}"/>
              </a:ext>
            </a:extLst>
          </p:cNvPr>
          <p:cNvSpPr txBox="1"/>
          <p:nvPr/>
        </p:nvSpPr>
        <p:spPr>
          <a:xfrm>
            <a:off x="480250" y="5362978"/>
            <a:ext cx="8025000" cy="307777"/>
          </a:xfrm>
          <a:prstGeom prst="rect">
            <a:avLst/>
          </a:prstGeom>
          <a:solidFill>
            <a:schemeClr val="accent4">
              <a:lumMod val="40000"/>
              <a:lumOff val="60000"/>
            </a:schemeClr>
          </a:solidFill>
        </p:spPr>
        <p:txBody>
          <a:bodyPr wrap="square" rtlCol="0">
            <a:spAutoFit/>
          </a:bodyPr>
          <a:lstStyle/>
          <a:p>
            <a:r>
              <a:rPr lang="en-GB" dirty="0"/>
              <a:t>Frequent e-mail contact between the Robinson GPs with updates, issues, educational resources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463725" y="803350"/>
            <a:ext cx="8088300" cy="9066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sz="4000">
                <a:solidFill>
                  <a:schemeClr val="lt1"/>
                </a:solidFill>
                <a:latin typeface="Calibri"/>
                <a:ea typeface="Calibri"/>
                <a:cs typeface="Calibri"/>
                <a:sym typeface="Calibri"/>
              </a:rPr>
              <a:t>Learning and Sustainability </a:t>
            </a:r>
            <a:endParaRPr sz="4000"/>
          </a:p>
        </p:txBody>
      </p:sp>
      <p:sp>
        <p:nvSpPr>
          <p:cNvPr id="283" name="Google Shape;283;p18"/>
          <p:cNvSpPr txBox="1">
            <a:spLocks noGrp="1"/>
          </p:cNvSpPr>
          <p:nvPr>
            <p:ph type="body" idx="1"/>
          </p:nvPr>
        </p:nvSpPr>
        <p:spPr>
          <a:xfrm>
            <a:off x="522150" y="1969050"/>
            <a:ext cx="8088300" cy="3456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GB" sz="1900" b="1" dirty="0"/>
              <a:t>We currently remain the step-down covid unit in NHSCT</a:t>
            </a:r>
            <a:endParaRPr sz="1900" b="1" dirty="0"/>
          </a:p>
          <a:p>
            <a:pPr marL="0" lvl="0" indent="0" algn="l" rtl="0">
              <a:lnSpc>
                <a:spcPct val="100000"/>
              </a:lnSpc>
              <a:spcBef>
                <a:spcPts val="400"/>
              </a:spcBef>
              <a:spcAft>
                <a:spcPts val="0"/>
              </a:spcAft>
              <a:buClr>
                <a:schemeClr val="dk1"/>
              </a:buClr>
              <a:buSzPts val="2000"/>
              <a:buNone/>
            </a:pPr>
            <a:endParaRPr sz="1900" dirty="0"/>
          </a:p>
          <a:p>
            <a:pPr marL="0" lvl="0" indent="0" algn="l" rtl="0">
              <a:lnSpc>
                <a:spcPct val="100000"/>
              </a:lnSpc>
              <a:spcBef>
                <a:spcPts val="400"/>
              </a:spcBef>
              <a:spcAft>
                <a:spcPts val="0"/>
              </a:spcAft>
              <a:buClr>
                <a:schemeClr val="dk1"/>
              </a:buClr>
              <a:buSzPts val="2000"/>
              <a:buNone/>
            </a:pPr>
            <a:r>
              <a:rPr lang="en-GB" sz="1900" dirty="0"/>
              <a:t>Skills gained: </a:t>
            </a:r>
            <a:endParaRPr sz="1900" dirty="0"/>
          </a:p>
          <a:p>
            <a:pPr marL="342900" lvl="0" indent="-336550" algn="l" rtl="0">
              <a:lnSpc>
                <a:spcPct val="100000"/>
              </a:lnSpc>
              <a:spcBef>
                <a:spcPts val="400"/>
              </a:spcBef>
              <a:spcAft>
                <a:spcPts val="0"/>
              </a:spcAft>
              <a:buClr>
                <a:schemeClr val="dk1"/>
              </a:buClr>
              <a:buSzPts val="1900"/>
              <a:buFont typeface="Calibri"/>
              <a:buChar char="•"/>
            </a:pPr>
            <a:r>
              <a:rPr lang="en-GB" sz="1900" dirty="0"/>
              <a:t>Learning and experience in managing this patient group</a:t>
            </a:r>
            <a:endParaRPr sz="1900" dirty="0"/>
          </a:p>
          <a:p>
            <a:pPr marL="342900" lvl="0" indent="-336550" algn="l" rtl="0">
              <a:lnSpc>
                <a:spcPct val="100000"/>
              </a:lnSpc>
              <a:spcBef>
                <a:spcPts val="400"/>
              </a:spcBef>
              <a:spcAft>
                <a:spcPts val="0"/>
              </a:spcAft>
              <a:buClr>
                <a:schemeClr val="dk1"/>
              </a:buClr>
              <a:buSzPts val="1900"/>
              <a:buFont typeface="Calibri"/>
              <a:buChar char="•"/>
            </a:pPr>
            <a:r>
              <a:rPr lang="en-GB" sz="1900" dirty="0"/>
              <a:t>Better management of patients with delirium</a:t>
            </a:r>
            <a:endParaRPr sz="1900" dirty="0"/>
          </a:p>
          <a:p>
            <a:pPr marL="342900" lvl="0" indent="-336550" algn="l" rtl="0">
              <a:lnSpc>
                <a:spcPct val="100000"/>
              </a:lnSpc>
              <a:spcBef>
                <a:spcPts val="400"/>
              </a:spcBef>
              <a:spcAft>
                <a:spcPts val="0"/>
              </a:spcAft>
              <a:buClr>
                <a:schemeClr val="dk1"/>
              </a:buClr>
              <a:buSzPts val="1900"/>
              <a:buFont typeface="Calibri"/>
              <a:buChar char="•"/>
            </a:pPr>
            <a:r>
              <a:rPr lang="en-GB" sz="1900" dirty="0"/>
              <a:t>Connection with colleagues in other teams improved</a:t>
            </a:r>
            <a:endParaRPr sz="1900" dirty="0"/>
          </a:p>
          <a:p>
            <a:pPr marL="342900" lvl="0" indent="-336550" algn="l" rtl="0">
              <a:lnSpc>
                <a:spcPct val="100000"/>
              </a:lnSpc>
              <a:spcBef>
                <a:spcPts val="400"/>
              </a:spcBef>
              <a:spcAft>
                <a:spcPts val="0"/>
              </a:spcAft>
              <a:buClr>
                <a:schemeClr val="dk1"/>
              </a:buClr>
              <a:buSzPts val="1900"/>
              <a:buFont typeface="Calibri"/>
              <a:buChar char="•"/>
            </a:pPr>
            <a:r>
              <a:rPr lang="en-GB" sz="1900" dirty="0"/>
              <a:t>Understanding patients are the same- care just needs to be delivered differently</a:t>
            </a:r>
            <a:endParaRPr sz="1900" dirty="0"/>
          </a:p>
          <a:p>
            <a:pPr marL="342900" lvl="0" indent="-336550" algn="l" rtl="0">
              <a:lnSpc>
                <a:spcPct val="100000"/>
              </a:lnSpc>
              <a:spcBef>
                <a:spcPts val="400"/>
              </a:spcBef>
              <a:spcAft>
                <a:spcPts val="0"/>
              </a:spcAft>
              <a:buClr>
                <a:schemeClr val="dk1"/>
              </a:buClr>
              <a:buSzPts val="1900"/>
              <a:buFont typeface="Calibri"/>
              <a:buChar char="•"/>
            </a:pPr>
            <a:r>
              <a:rPr lang="en-GB" sz="1900" dirty="0">
                <a:solidFill>
                  <a:srgbClr val="7030A0"/>
                </a:solidFill>
              </a:rPr>
              <a:t>Communication skills </a:t>
            </a:r>
            <a:r>
              <a:rPr lang="en-GB" sz="1900" dirty="0"/>
              <a:t>are not only important but should a patient be isolated from their family it is one of the most important aspects of care</a:t>
            </a:r>
            <a:endParaRPr sz="1900" dirty="0"/>
          </a:p>
          <a:p>
            <a:pPr marL="342900" lvl="0" indent="-215900" algn="l" rtl="0">
              <a:lnSpc>
                <a:spcPct val="100000"/>
              </a:lnSpc>
              <a:spcBef>
                <a:spcPts val="400"/>
              </a:spcBef>
              <a:spcAft>
                <a:spcPts val="0"/>
              </a:spcAft>
              <a:buClr>
                <a:schemeClr val="dk1"/>
              </a:buClr>
              <a:buSzPts val="2000"/>
              <a:buNone/>
            </a:pPr>
            <a:endParaRPr sz="2000" dirty="0">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title"/>
          </p:nvPr>
        </p:nvSpPr>
        <p:spPr>
          <a:xfrm>
            <a:off x="470775" y="779975"/>
            <a:ext cx="8133600" cy="9066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GB" sz="4000">
                <a:solidFill>
                  <a:schemeClr val="lt1"/>
                </a:solidFill>
                <a:latin typeface="Calibri"/>
                <a:ea typeface="Calibri"/>
                <a:cs typeface="Calibri"/>
                <a:sym typeface="Calibri"/>
              </a:rPr>
              <a:t>Outcomes </a:t>
            </a:r>
            <a:endParaRPr sz="4000"/>
          </a:p>
        </p:txBody>
      </p:sp>
      <p:sp>
        <p:nvSpPr>
          <p:cNvPr id="290" name="Google Shape;290;p19"/>
          <p:cNvSpPr txBox="1">
            <a:spLocks noGrp="1"/>
          </p:cNvSpPr>
          <p:nvPr>
            <p:ph type="body" idx="1"/>
          </p:nvPr>
        </p:nvSpPr>
        <p:spPr>
          <a:xfrm>
            <a:off x="470775" y="1898950"/>
            <a:ext cx="8133600" cy="3456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000"/>
              <a:buNone/>
            </a:pPr>
            <a:r>
              <a:rPr lang="en-GB" sz="1800" dirty="0"/>
              <a:t>“ We may not have been able to change the outcome for patients but… we could change our communication with families as this was what made the biggest difference to the perception of care.” </a:t>
            </a:r>
            <a:endParaRPr sz="1800" dirty="0"/>
          </a:p>
          <a:p>
            <a:pPr marL="0" lvl="0" indent="0" algn="l" rtl="0">
              <a:lnSpc>
                <a:spcPct val="100000"/>
              </a:lnSpc>
              <a:spcBef>
                <a:spcPts val="370"/>
              </a:spcBef>
              <a:spcAft>
                <a:spcPts val="0"/>
              </a:spcAft>
              <a:buClr>
                <a:schemeClr val="dk1"/>
              </a:buClr>
              <a:buSzPts val="2000"/>
              <a:buNone/>
            </a:pPr>
            <a:endParaRPr sz="1800" dirty="0"/>
          </a:p>
          <a:p>
            <a:pPr marL="0" lvl="0" indent="0" algn="l" rtl="0">
              <a:lnSpc>
                <a:spcPct val="100000"/>
              </a:lnSpc>
              <a:spcBef>
                <a:spcPts val="370"/>
              </a:spcBef>
              <a:spcAft>
                <a:spcPts val="0"/>
              </a:spcAft>
              <a:buClr>
                <a:schemeClr val="dk1"/>
              </a:buClr>
              <a:buSzPts val="2000"/>
              <a:buNone/>
            </a:pPr>
            <a:r>
              <a:rPr lang="en-GB" sz="1800" dirty="0"/>
              <a:t>“Thank you for being the first person who explained that to me in a way that I can understand.”</a:t>
            </a:r>
            <a:endParaRPr sz="1800" dirty="0"/>
          </a:p>
          <a:p>
            <a:pPr marL="0" lvl="0" indent="0" algn="l" rtl="0">
              <a:lnSpc>
                <a:spcPct val="100000"/>
              </a:lnSpc>
              <a:spcBef>
                <a:spcPts val="370"/>
              </a:spcBef>
              <a:spcAft>
                <a:spcPts val="0"/>
              </a:spcAft>
              <a:buClr>
                <a:schemeClr val="dk1"/>
              </a:buClr>
              <a:buSzPts val="2000"/>
              <a:buNone/>
            </a:pPr>
            <a:endParaRPr sz="1800" dirty="0"/>
          </a:p>
          <a:p>
            <a:pPr marL="0" lvl="0" indent="0" algn="l" rtl="0">
              <a:lnSpc>
                <a:spcPct val="100000"/>
              </a:lnSpc>
              <a:spcBef>
                <a:spcPts val="370"/>
              </a:spcBef>
              <a:spcAft>
                <a:spcPts val="0"/>
              </a:spcAft>
              <a:buClr>
                <a:schemeClr val="dk1"/>
              </a:buClr>
              <a:buSzPts val="2000"/>
              <a:buNone/>
            </a:pPr>
            <a:r>
              <a:rPr lang="en-GB" sz="1800" dirty="0"/>
              <a:t>Importance of communication skills training</a:t>
            </a:r>
            <a:endParaRPr sz="1800" dirty="0"/>
          </a:p>
          <a:p>
            <a:pPr marL="342900" lvl="0" indent="-339725" algn="l" rtl="0">
              <a:lnSpc>
                <a:spcPct val="100000"/>
              </a:lnSpc>
              <a:spcBef>
                <a:spcPts val="370"/>
              </a:spcBef>
              <a:spcAft>
                <a:spcPts val="0"/>
              </a:spcAft>
              <a:buClr>
                <a:schemeClr val="dk1"/>
              </a:buClr>
              <a:buSzPts val="1800"/>
              <a:buFont typeface="Calibri"/>
              <a:buChar char="-"/>
            </a:pPr>
            <a:r>
              <a:rPr lang="en-GB" sz="1800" dirty="0"/>
              <a:t>The knowledge we could do it better</a:t>
            </a:r>
            <a:endParaRPr sz="1800" dirty="0"/>
          </a:p>
          <a:p>
            <a:pPr marL="342900" lvl="0" indent="-339725" algn="l" rtl="0">
              <a:lnSpc>
                <a:spcPct val="100000"/>
              </a:lnSpc>
              <a:spcBef>
                <a:spcPts val="370"/>
              </a:spcBef>
              <a:spcAft>
                <a:spcPts val="0"/>
              </a:spcAft>
              <a:buClr>
                <a:schemeClr val="dk1"/>
              </a:buClr>
              <a:buSzPts val="1800"/>
              <a:buFont typeface="Calibri"/>
              <a:buChar char="-"/>
            </a:pPr>
            <a:r>
              <a:rPr lang="en-GB" sz="1800" dirty="0"/>
              <a:t>The importance of clarity and compassion</a:t>
            </a:r>
            <a:endParaRPr sz="1800" dirty="0"/>
          </a:p>
          <a:p>
            <a:pPr marL="342900" lvl="0" indent="-339725" algn="l" rtl="0">
              <a:lnSpc>
                <a:spcPct val="100000"/>
              </a:lnSpc>
              <a:spcBef>
                <a:spcPts val="370"/>
              </a:spcBef>
              <a:spcAft>
                <a:spcPts val="0"/>
              </a:spcAft>
              <a:buClr>
                <a:schemeClr val="dk1"/>
              </a:buClr>
              <a:buSzPts val="1800"/>
              <a:buFont typeface="Calibri"/>
              <a:buChar char="-"/>
            </a:pPr>
            <a:r>
              <a:rPr lang="en-GB" sz="1800" dirty="0"/>
              <a:t>Staff could learn from each other too</a:t>
            </a:r>
            <a:endParaRPr sz="18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24234AE-3EAE-9DB6-8F81-AB9968E4E246}"/>
              </a:ext>
            </a:extLst>
          </p:cNvPr>
          <p:cNvPicPr>
            <a:picLocks noChangeAspect="1"/>
          </p:cNvPicPr>
          <p:nvPr/>
        </p:nvPicPr>
        <p:blipFill>
          <a:blip r:embed="rId2"/>
          <a:stretch>
            <a:fillRect/>
          </a:stretch>
        </p:blipFill>
        <p:spPr>
          <a:xfrm>
            <a:off x="516048" y="724277"/>
            <a:ext cx="8057584" cy="5119098"/>
          </a:xfrm>
          <a:prstGeom prst="rect">
            <a:avLst/>
          </a:prstGeom>
        </p:spPr>
      </p:pic>
    </p:spTree>
    <p:extLst>
      <p:ext uri="{BB962C8B-B14F-4D97-AF65-F5344CB8AC3E}">
        <p14:creationId xmlns:p14="http://schemas.microsoft.com/office/powerpoint/2010/main" val="44678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0"/>
          <p:cNvSpPr txBox="1">
            <a:spLocks noGrp="1"/>
          </p:cNvSpPr>
          <p:nvPr>
            <p:ph type="title"/>
          </p:nvPr>
        </p:nvSpPr>
        <p:spPr>
          <a:xfrm>
            <a:off x="3021821" y="3284984"/>
            <a:ext cx="3075148" cy="648072"/>
          </a:xfrm>
          <a:prstGeom prst="rect">
            <a:avLst/>
          </a:prstGeom>
          <a:solidFill>
            <a:srgbClr val="FF66CC"/>
          </a:soli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entury Gothic"/>
              <a:buNone/>
            </a:pPr>
            <a:r>
              <a:rPr lang="en-GB" sz="4400" b="0" i="1" u="none" strike="noStrike" cap="none">
                <a:solidFill>
                  <a:schemeClr val="lt1"/>
                </a:solidFill>
                <a:latin typeface="Century Gothic"/>
                <a:ea typeface="Century Gothic"/>
                <a:cs typeface="Century Gothic"/>
                <a:sym typeface="Century Gothic"/>
              </a:rPr>
              <a:t>Thank-you</a:t>
            </a:r>
            <a:endParaRPr/>
          </a:p>
        </p:txBody>
      </p:sp>
      <p:pic>
        <p:nvPicPr>
          <p:cNvPr id="297" name="Google Shape;297;p20"/>
          <p:cNvPicPr preferRelativeResize="0"/>
          <p:nvPr/>
        </p:nvPicPr>
        <p:blipFill rotWithShape="1">
          <a:blip r:embed="rId3">
            <a:alphaModFix/>
          </a:blip>
          <a:srcRect/>
          <a:stretch/>
        </p:blipFill>
        <p:spPr>
          <a:xfrm>
            <a:off x="504350" y="1164525"/>
            <a:ext cx="8231399" cy="4303850"/>
          </a:xfrm>
          <a:prstGeom prst="rect">
            <a:avLst/>
          </a:prstGeom>
          <a:noFill/>
          <a:ln>
            <a:noFill/>
          </a:ln>
        </p:spPr>
      </p:pic>
      <p:sp>
        <p:nvSpPr>
          <p:cNvPr id="298" name="Google Shape;298;p20"/>
          <p:cNvSpPr txBox="1"/>
          <p:nvPr/>
        </p:nvSpPr>
        <p:spPr>
          <a:xfrm>
            <a:off x="3353462" y="5879180"/>
            <a:ext cx="25332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Calibri"/>
                <a:ea typeface="Calibri"/>
                <a:cs typeface="Calibri"/>
                <a:sym typeface="Calibri"/>
              </a:rPr>
              <a:t>Spring at The Dark Hedges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Thank you for listening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457209" y="777587"/>
            <a:ext cx="8229600" cy="72000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r>
              <a:rPr lang="en-GB">
                <a:solidFill>
                  <a:schemeClr val="lt1"/>
                </a:solidFill>
                <a:latin typeface="Calibri"/>
                <a:ea typeface="Calibri"/>
                <a:cs typeface="Calibri"/>
                <a:sym typeface="Calibri"/>
              </a:rPr>
              <a:t>Background</a:t>
            </a:r>
            <a:endParaRPr/>
          </a:p>
        </p:txBody>
      </p:sp>
      <p:sp>
        <p:nvSpPr>
          <p:cNvPr id="123" name="Google Shape;123;p3"/>
          <p:cNvSpPr txBox="1">
            <a:spLocks noGrp="1"/>
          </p:cNvSpPr>
          <p:nvPr>
            <p:ph type="body" idx="1"/>
          </p:nvPr>
        </p:nvSpPr>
        <p:spPr>
          <a:xfrm>
            <a:off x="476438" y="2027373"/>
            <a:ext cx="4707600" cy="39852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chemeClr val="dk1"/>
              </a:buClr>
              <a:buSzPts val="1800"/>
              <a:buChar char="•"/>
            </a:pPr>
            <a:r>
              <a:rPr lang="en-GB" sz="1800" dirty="0"/>
              <a:t>NHSCT serves a pop. of 480,000 and covers 1733 </a:t>
            </a:r>
            <a:r>
              <a:rPr lang="en-GB" sz="1800" dirty="0" err="1"/>
              <a:t>sq</a:t>
            </a:r>
            <a:r>
              <a:rPr lang="en-GB" sz="1800" dirty="0"/>
              <a:t> miles</a:t>
            </a:r>
            <a:endParaRPr sz="1800" dirty="0"/>
          </a:p>
          <a:p>
            <a:pPr marL="342900" lvl="0" indent="-304800" algn="l" rtl="0">
              <a:lnSpc>
                <a:spcPct val="100000"/>
              </a:lnSpc>
              <a:spcBef>
                <a:spcPts val="480"/>
              </a:spcBef>
              <a:spcAft>
                <a:spcPts val="0"/>
              </a:spcAft>
              <a:buClr>
                <a:schemeClr val="dk1"/>
              </a:buClr>
              <a:buSzPts val="1800"/>
              <a:buChar char="•"/>
            </a:pPr>
            <a:r>
              <a:rPr lang="en-GB" sz="1800" dirty="0"/>
              <a:t>4 CH sites</a:t>
            </a:r>
            <a:endParaRPr sz="1800" dirty="0"/>
          </a:p>
          <a:p>
            <a:pPr marL="342900" lvl="0" indent="-304800" algn="l" rtl="0">
              <a:lnSpc>
                <a:spcPct val="100000"/>
              </a:lnSpc>
              <a:spcBef>
                <a:spcPts val="480"/>
              </a:spcBef>
              <a:spcAft>
                <a:spcPts val="0"/>
              </a:spcAft>
              <a:buClr>
                <a:schemeClr val="dk1"/>
              </a:buClr>
              <a:buSzPts val="1800"/>
              <a:buChar char="•"/>
            </a:pPr>
            <a:r>
              <a:rPr lang="en-GB" sz="1800" dirty="0"/>
              <a:t>Long standing Community Hospital (1933)</a:t>
            </a:r>
            <a:endParaRPr sz="1800" dirty="0"/>
          </a:p>
          <a:p>
            <a:pPr marL="342900" lvl="0" indent="-304800" algn="l" rtl="0">
              <a:lnSpc>
                <a:spcPct val="100000"/>
              </a:lnSpc>
              <a:spcBef>
                <a:spcPts val="480"/>
              </a:spcBef>
              <a:spcAft>
                <a:spcPts val="0"/>
              </a:spcAft>
              <a:buClr>
                <a:schemeClr val="dk1"/>
              </a:buClr>
              <a:buSzPts val="1800"/>
              <a:buChar char="•"/>
            </a:pPr>
            <a:r>
              <a:rPr lang="en-GB" sz="1800" dirty="0"/>
              <a:t>16 bedded unit</a:t>
            </a:r>
            <a:endParaRPr sz="1800" dirty="0"/>
          </a:p>
          <a:p>
            <a:pPr marL="342900" lvl="0" indent="-304800">
              <a:spcBef>
                <a:spcPts val="480"/>
              </a:spcBef>
            </a:pPr>
            <a:r>
              <a:rPr lang="en-GB" sz="1800" dirty="0"/>
              <a:t>Focus on rehabilitation, generalist palliative care</a:t>
            </a:r>
          </a:p>
          <a:p>
            <a:pPr marL="342900" lvl="0" indent="-304800">
              <a:spcBef>
                <a:spcPts val="480"/>
              </a:spcBef>
            </a:pPr>
            <a:r>
              <a:rPr lang="en-GB" sz="1800" dirty="0"/>
              <a:t>Frailty project</a:t>
            </a:r>
            <a:endParaRPr sz="1800" dirty="0"/>
          </a:p>
          <a:p>
            <a:pPr marL="0" lvl="0" indent="0" algn="l" rtl="0">
              <a:lnSpc>
                <a:spcPct val="100000"/>
              </a:lnSpc>
              <a:spcBef>
                <a:spcPts val="280"/>
              </a:spcBef>
              <a:spcAft>
                <a:spcPts val="0"/>
              </a:spcAft>
              <a:buClr>
                <a:schemeClr val="dk1"/>
              </a:buClr>
              <a:buSzPts val="1400"/>
              <a:buNone/>
            </a:pPr>
            <a:endParaRPr sz="1400" dirty="0"/>
          </a:p>
        </p:txBody>
      </p:sp>
      <p:pic>
        <p:nvPicPr>
          <p:cNvPr id="124" name="Google Shape;124;p3"/>
          <p:cNvPicPr preferRelativeResize="0"/>
          <p:nvPr/>
        </p:nvPicPr>
        <p:blipFill rotWithShape="1">
          <a:blip r:embed="rId3">
            <a:alphaModFix/>
          </a:blip>
          <a:srcRect/>
          <a:stretch/>
        </p:blipFill>
        <p:spPr>
          <a:xfrm>
            <a:off x="5184038" y="1735746"/>
            <a:ext cx="3703270" cy="3807941"/>
          </a:xfrm>
          <a:prstGeom prst="rect">
            <a:avLst/>
          </a:prstGeom>
          <a:noFill/>
          <a:ln>
            <a:noFill/>
          </a:ln>
        </p:spPr>
      </p:pic>
      <p:sp>
        <p:nvSpPr>
          <p:cNvPr id="125" name="Google Shape;125;p3"/>
          <p:cNvSpPr/>
          <p:nvPr/>
        </p:nvSpPr>
        <p:spPr>
          <a:xfrm>
            <a:off x="7380312" y="2492896"/>
            <a:ext cx="432048" cy="432048"/>
          </a:xfrm>
          <a:prstGeom prst="ellipse">
            <a:avLst/>
          </a:pr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body" idx="1"/>
          </p:nvPr>
        </p:nvSpPr>
        <p:spPr>
          <a:xfrm>
            <a:off x="2771800" y="2420888"/>
            <a:ext cx="3338680" cy="396044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360"/>
              </a:spcBef>
              <a:spcAft>
                <a:spcPts val="0"/>
              </a:spcAft>
              <a:buSzPts val="1800"/>
              <a:buNone/>
            </a:pPr>
            <a:endParaRPr sz="2000"/>
          </a:p>
          <a:p>
            <a:pPr marL="457200" lvl="0" indent="-228600" algn="l" rtl="0">
              <a:lnSpc>
                <a:spcPct val="100000"/>
              </a:lnSpc>
              <a:spcBef>
                <a:spcPts val="360"/>
              </a:spcBef>
              <a:spcAft>
                <a:spcPts val="0"/>
              </a:spcAft>
              <a:buClr>
                <a:schemeClr val="dk1"/>
              </a:buClr>
              <a:buSzPts val="1800"/>
              <a:buNone/>
            </a:pPr>
            <a:endParaRPr sz="1400">
              <a:latin typeface="Century Gothic"/>
              <a:ea typeface="Century Gothic"/>
              <a:cs typeface="Century Gothic"/>
              <a:sym typeface="Century Gothic"/>
            </a:endParaRPr>
          </a:p>
        </p:txBody>
      </p:sp>
      <p:sp>
        <p:nvSpPr>
          <p:cNvPr id="132" name="Google Shape;132;p2"/>
          <p:cNvSpPr txBox="1"/>
          <p:nvPr/>
        </p:nvSpPr>
        <p:spPr>
          <a:xfrm>
            <a:off x="548175" y="1667850"/>
            <a:ext cx="80361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dirty="0">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GB" sz="2000" i="0" u="none" strike="noStrike" cap="none" dirty="0">
                <a:solidFill>
                  <a:srgbClr val="000000"/>
                </a:solidFill>
                <a:latin typeface="Calibri"/>
                <a:ea typeface="Calibri"/>
                <a:cs typeface="Calibri"/>
                <a:sym typeface="Calibri"/>
              </a:rPr>
              <a:t>Big Room methodology, weekly meetings</a:t>
            </a:r>
            <a:endParaRPr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GB" sz="2000" dirty="0">
                <a:latin typeface="Calibri"/>
                <a:ea typeface="Calibri"/>
                <a:cs typeface="Calibri"/>
                <a:sym typeface="Calibri"/>
              </a:rPr>
              <a:t>Establish b</a:t>
            </a:r>
            <a:r>
              <a:rPr lang="en-GB" sz="2000" i="0" u="none" strike="noStrike" cap="none" dirty="0">
                <a:solidFill>
                  <a:srgbClr val="000000"/>
                </a:solidFill>
                <a:latin typeface="Calibri"/>
                <a:ea typeface="Calibri"/>
                <a:cs typeface="Calibri"/>
                <a:sym typeface="Calibri"/>
              </a:rPr>
              <a:t>etter ways to identify and manage patients with frailty</a:t>
            </a:r>
            <a:endParaRPr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GB" sz="2000" i="0" u="none" strike="noStrike" cap="none" dirty="0">
                <a:solidFill>
                  <a:srgbClr val="000000"/>
                </a:solidFill>
                <a:latin typeface="Calibri"/>
                <a:ea typeface="Calibri"/>
                <a:cs typeface="Calibri"/>
                <a:sym typeface="Calibri"/>
              </a:rPr>
              <a:t>Championed End PJ Paralysis, John’s Campaign</a:t>
            </a:r>
            <a:endParaRPr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n-GB" sz="2000" i="0" u="none" strike="noStrike" cap="none" dirty="0">
                <a:solidFill>
                  <a:srgbClr val="000000"/>
                </a:solidFill>
                <a:latin typeface="Calibri"/>
                <a:ea typeface="Calibri"/>
                <a:cs typeface="Calibri"/>
                <a:sym typeface="Calibri"/>
              </a:rPr>
              <a:t>Engagement of family members in patient’s therapy sessions</a:t>
            </a:r>
            <a:endParaRPr sz="20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dirty="0">
              <a:latin typeface="Calibri"/>
              <a:ea typeface="Calibri"/>
              <a:cs typeface="Calibri"/>
              <a:sym typeface="Calibri"/>
            </a:endParaRPr>
          </a:p>
          <a:p>
            <a:pPr marL="0" marR="0" lvl="0" indent="0" algn="l" rtl="0">
              <a:lnSpc>
                <a:spcPct val="100000"/>
              </a:lnSpc>
              <a:spcBef>
                <a:spcPts val="0"/>
              </a:spcBef>
              <a:spcAft>
                <a:spcPts val="0"/>
              </a:spcAft>
              <a:buNone/>
            </a:pPr>
            <a:r>
              <a:rPr lang="en-GB" sz="2000" i="0" u="none" strike="noStrike" cap="none" dirty="0">
                <a:solidFill>
                  <a:srgbClr val="000000"/>
                </a:solidFill>
                <a:latin typeface="Calibri"/>
                <a:ea typeface="Calibri"/>
                <a:cs typeface="Calibri"/>
                <a:sym typeface="Calibri"/>
              </a:rPr>
              <a:t>Leading to:</a:t>
            </a:r>
            <a:endParaRPr dirty="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Calibri"/>
              <a:buChar char="•"/>
            </a:pPr>
            <a:r>
              <a:rPr lang="en-GB" sz="2000" i="0" u="none" strike="noStrike" cap="none" dirty="0">
                <a:solidFill>
                  <a:srgbClr val="000000"/>
                </a:solidFill>
                <a:latin typeface="Calibri"/>
                <a:ea typeface="Calibri"/>
                <a:cs typeface="Calibri"/>
                <a:sym typeface="Calibri"/>
              </a:rPr>
              <a:t>Better family understanding of patient’s progress and rehabilitation goals</a:t>
            </a:r>
            <a:endParaRPr dirty="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Calibri"/>
              <a:buChar char="•"/>
            </a:pPr>
            <a:r>
              <a:rPr lang="en-GB" sz="2000" i="0" u="none" strike="noStrike" cap="none" dirty="0">
                <a:solidFill>
                  <a:srgbClr val="000000"/>
                </a:solidFill>
                <a:latin typeface="Calibri"/>
                <a:ea typeface="Calibri"/>
                <a:cs typeface="Calibri"/>
                <a:sym typeface="Calibri"/>
              </a:rPr>
              <a:t>Proactive communication with families and shared decision making</a:t>
            </a:r>
            <a:endParaRPr dirty="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Calibri"/>
              <a:buChar char="•"/>
            </a:pPr>
            <a:r>
              <a:rPr lang="en-GB" sz="2000" i="0" u="none" strike="noStrike" cap="none" dirty="0">
                <a:solidFill>
                  <a:srgbClr val="000000"/>
                </a:solidFill>
                <a:latin typeface="Calibri"/>
                <a:ea typeface="Calibri"/>
                <a:cs typeface="Calibri"/>
                <a:sym typeface="Calibri"/>
              </a:rPr>
              <a:t>Strong multi-disciplinary team who knew each other well</a:t>
            </a:r>
            <a:endParaRPr dirty="0">
              <a:latin typeface="Calibri"/>
              <a:ea typeface="Calibri"/>
              <a:cs typeface="Calibri"/>
              <a:sym typeface="Calibri"/>
            </a:endParaRPr>
          </a:p>
        </p:txBody>
      </p:sp>
      <p:sp>
        <p:nvSpPr>
          <p:cNvPr id="133" name="Google Shape;133;p2"/>
          <p:cNvSpPr txBox="1">
            <a:spLocks noGrp="1"/>
          </p:cNvSpPr>
          <p:nvPr>
            <p:ph type="title"/>
          </p:nvPr>
        </p:nvSpPr>
        <p:spPr>
          <a:xfrm>
            <a:off x="457209" y="777587"/>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Frailty Project</a:t>
            </a:r>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body" idx="2"/>
          </p:nvPr>
        </p:nvSpPr>
        <p:spPr>
          <a:xfrm>
            <a:off x="457200" y="1874067"/>
            <a:ext cx="5090300" cy="37818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sz="2000" b="1" dirty="0"/>
              <a:t>Designated as a Covid-19 unit:</a:t>
            </a:r>
            <a:endParaRPr sz="2000" b="1" dirty="0"/>
          </a:p>
          <a:p>
            <a:pPr marL="0" lvl="0" indent="0" algn="l" rtl="0">
              <a:lnSpc>
                <a:spcPct val="100000"/>
              </a:lnSpc>
              <a:spcBef>
                <a:spcPts val="0"/>
              </a:spcBef>
              <a:spcAft>
                <a:spcPts val="0"/>
              </a:spcAft>
              <a:buSzPts val="2400"/>
              <a:buNone/>
            </a:pPr>
            <a:endParaRPr sz="1800" b="1" dirty="0"/>
          </a:p>
          <a:p>
            <a:pPr marL="342900" lvl="0" indent="-330200" algn="l" rtl="0">
              <a:lnSpc>
                <a:spcPct val="100000"/>
              </a:lnSpc>
              <a:spcBef>
                <a:spcPts val="400"/>
              </a:spcBef>
              <a:spcAft>
                <a:spcPts val="0"/>
              </a:spcAft>
              <a:buClr>
                <a:schemeClr val="dk1"/>
              </a:buClr>
              <a:buSzPts val="1800"/>
              <a:buChar char="•"/>
            </a:pPr>
            <a:r>
              <a:rPr lang="en-GB" sz="1800" dirty="0"/>
              <a:t>Provide care for patients not requiring or unfit for more intensive treatment</a:t>
            </a:r>
            <a:endParaRPr sz="1800" dirty="0"/>
          </a:p>
          <a:p>
            <a:pPr marL="342900" lvl="0" indent="-330200" algn="l" rtl="0">
              <a:lnSpc>
                <a:spcPct val="100000"/>
              </a:lnSpc>
              <a:spcBef>
                <a:spcPts val="400"/>
              </a:spcBef>
              <a:spcAft>
                <a:spcPts val="0"/>
              </a:spcAft>
              <a:buClr>
                <a:schemeClr val="dk1"/>
              </a:buClr>
              <a:buSzPts val="1800"/>
              <a:buChar char="•"/>
            </a:pPr>
            <a:r>
              <a:rPr lang="en-GB" sz="1800" dirty="0"/>
              <a:t>Accept patients from a wide geographical area across NHSCT</a:t>
            </a:r>
            <a:endParaRPr sz="1800" dirty="0"/>
          </a:p>
          <a:p>
            <a:pPr marL="342900" lvl="0" indent="-330200" algn="l" rtl="0">
              <a:lnSpc>
                <a:spcPct val="100000"/>
              </a:lnSpc>
              <a:spcBef>
                <a:spcPts val="400"/>
              </a:spcBef>
              <a:spcAft>
                <a:spcPts val="0"/>
              </a:spcAft>
              <a:buClr>
                <a:schemeClr val="dk1"/>
              </a:buClr>
              <a:buSzPts val="1800"/>
              <a:buChar char="•"/>
            </a:pPr>
            <a:r>
              <a:rPr lang="en-GB" sz="1800" dirty="0"/>
              <a:t>Early focus on learning by all staff</a:t>
            </a:r>
            <a:endParaRPr sz="1800" dirty="0"/>
          </a:p>
          <a:p>
            <a:pPr marL="342900" lvl="0" indent="-330200" algn="l" rtl="0">
              <a:lnSpc>
                <a:spcPct val="100000"/>
              </a:lnSpc>
              <a:spcBef>
                <a:spcPts val="400"/>
              </a:spcBef>
              <a:spcAft>
                <a:spcPts val="0"/>
              </a:spcAft>
              <a:buClr>
                <a:schemeClr val="dk1"/>
              </a:buClr>
              <a:buSzPts val="1800"/>
              <a:buChar char="•"/>
            </a:pPr>
            <a:r>
              <a:rPr lang="en-GB" sz="1800" dirty="0"/>
              <a:t>Early understanding that </a:t>
            </a:r>
            <a:r>
              <a:rPr lang="en-GB" sz="1800" dirty="0">
                <a:solidFill>
                  <a:srgbClr val="7030A0"/>
                </a:solidFill>
              </a:rPr>
              <a:t>communication,</a:t>
            </a:r>
            <a:r>
              <a:rPr lang="en-GB" sz="1800" dirty="0"/>
              <a:t> with families in particular, would be important!</a:t>
            </a:r>
            <a:endParaRPr sz="1800" dirty="0"/>
          </a:p>
          <a:p>
            <a:pPr marL="0" lvl="0" indent="0" algn="l" rtl="0">
              <a:lnSpc>
                <a:spcPct val="100000"/>
              </a:lnSpc>
              <a:spcBef>
                <a:spcPts val="400"/>
              </a:spcBef>
              <a:spcAft>
                <a:spcPts val="0"/>
              </a:spcAft>
              <a:buClr>
                <a:schemeClr val="dk1"/>
              </a:buClr>
              <a:buSzPts val="2000"/>
              <a:buNone/>
            </a:pPr>
            <a:endParaRPr sz="2000" dirty="0"/>
          </a:p>
          <a:p>
            <a:pPr marL="342900" lvl="0" indent="-254000" algn="l" rtl="0">
              <a:lnSpc>
                <a:spcPct val="100000"/>
              </a:lnSpc>
              <a:spcBef>
                <a:spcPts val="280"/>
              </a:spcBef>
              <a:spcAft>
                <a:spcPts val="0"/>
              </a:spcAft>
              <a:buClr>
                <a:schemeClr val="dk1"/>
              </a:buClr>
              <a:buSzPts val="1400"/>
              <a:buNone/>
            </a:pPr>
            <a:endParaRPr sz="1400" dirty="0"/>
          </a:p>
        </p:txBody>
      </p:sp>
      <p:pic>
        <p:nvPicPr>
          <p:cNvPr id="140" name="Google Shape;140;p4"/>
          <p:cNvPicPr preferRelativeResize="0">
            <a:picLocks noGrp="1"/>
          </p:cNvPicPr>
          <p:nvPr>
            <p:ph type="body" idx="4"/>
          </p:nvPr>
        </p:nvPicPr>
        <p:blipFill rotWithShape="1">
          <a:blip r:embed="rId3">
            <a:alphaModFix/>
          </a:blip>
          <a:srcRect/>
          <a:stretch/>
        </p:blipFill>
        <p:spPr>
          <a:xfrm>
            <a:off x="5377758" y="2227153"/>
            <a:ext cx="3258342" cy="2723142"/>
          </a:xfrm>
          <a:prstGeom prst="rect">
            <a:avLst/>
          </a:prstGeom>
          <a:noFill/>
          <a:ln>
            <a:noFill/>
          </a:ln>
          <a:effectLst>
            <a:outerShdw blurRad="57150" dist="19050" dir="5400000" algn="bl" rotWithShape="0">
              <a:srgbClr val="000000">
                <a:alpha val="49803"/>
              </a:srgbClr>
            </a:outerShdw>
          </a:effectLst>
        </p:spPr>
      </p:pic>
      <p:sp>
        <p:nvSpPr>
          <p:cNvPr id="141" name="Google Shape;141;p4"/>
          <p:cNvSpPr txBox="1">
            <a:spLocks noGrp="1"/>
          </p:cNvSpPr>
          <p:nvPr>
            <p:ph type="title"/>
          </p:nvPr>
        </p:nvSpPr>
        <p:spPr>
          <a:xfrm>
            <a:off x="457200" y="807150"/>
            <a:ext cx="81789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Covid-19 strikes</a:t>
            </a: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p:txBody>
      </p:sp>
      <p:sp>
        <p:nvSpPr>
          <p:cNvPr id="142" name="Google Shape;142;p4"/>
          <p:cNvSpPr txBox="1"/>
          <p:nvPr/>
        </p:nvSpPr>
        <p:spPr>
          <a:xfrm>
            <a:off x="6255945" y="5432079"/>
            <a:ext cx="16477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‘Winter is coming’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a:stretch/>
        </p:blipFill>
        <p:spPr>
          <a:xfrm>
            <a:off x="1268513" y="1042350"/>
            <a:ext cx="6606975" cy="4671124"/>
          </a:xfrm>
          <a:prstGeom prst="rect">
            <a:avLst/>
          </a:prstGeom>
          <a:noFill/>
          <a:ln>
            <a:noFill/>
          </a:ln>
        </p:spPr>
      </p:pic>
      <p:sp>
        <p:nvSpPr>
          <p:cNvPr id="164" name="Google Shape;164;p7"/>
          <p:cNvSpPr txBox="1"/>
          <p:nvPr/>
        </p:nvSpPr>
        <p:spPr>
          <a:xfrm>
            <a:off x="1527275" y="4808500"/>
            <a:ext cx="567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Calibri"/>
                <a:ea typeface="Calibri"/>
                <a:cs typeface="Calibri"/>
                <a:sym typeface="Calibri"/>
              </a:rPr>
              <a:t>WHAT CAN I SAY?</a:t>
            </a:r>
            <a:endParaRPr sz="2600" b="1"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body" idx="1"/>
          </p:nvPr>
        </p:nvSpPr>
        <p:spPr>
          <a:xfrm>
            <a:off x="481125" y="2069225"/>
            <a:ext cx="8117700" cy="2532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GB" sz="2000"/>
              <a:t>‘Patients (and families) value qualities such </a:t>
            </a:r>
            <a:r>
              <a:rPr lang="en-GB" sz="2000" b="1">
                <a:solidFill>
                  <a:srgbClr val="7030A0"/>
                </a:solidFill>
              </a:rPr>
              <a:t>as caring, trust, feeling known, acknowledged and connected</a:t>
            </a:r>
            <a:r>
              <a:rPr lang="en-GB" sz="2000"/>
              <a:t> more than specific communication techniques’</a:t>
            </a:r>
            <a:endParaRPr sz="2000"/>
          </a:p>
          <a:p>
            <a:pPr marL="0" lvl="0" indent="0" algn="l" rtl="0">
              <a:lnSpc>
                <a:spcPct val="100000"/>
              </a:lnSpc>
              <a:spcBef>
                <a:spcPts val="400"/>
              </a:spcBef>
              <a:spcAft>
                <a:spcPts val="0"/>
              </a:spcAft>
              <a:buClr>
                <a:schemeClr val="dk1"/>
              </a:buClr>
              <a:buSzPts val="2000"/>
              <a:buNone/>
            </a:pPr>
            <a:r>
              <a:rPr lang="en-GB" sz="2000" i="1"/>
              <a:t>National Cancer Institute, 2007</a:t>
            </a:r>
            <a:endParaRPr sz="2000" i="1"/>
          </a:p>
          <a:p>
            <a:pPr marL="342900" lvl="0" indent="-254000" algn="l" rtl="0">
              <a:lnSpc>
                <a:spcPct val="100000"/>
              </a:lnSpc>
              <a:spcBef>
                <a:spcPts val="280"/>
              </a:spcBef>
              <a:spcAft>
                <a:spcPts val="0"/>
              </a:spcAft>
              <a:buClr>
                <a:schemeClr val="dk1"/>
              </a:buClr>
              <a:buSzPts val="1400"/>
              <a:buNone/>
            </a:pPr>
            <a:endParaRPr sz="1400">
              <a:latin typeface="Century Gothic"/>
              <a:ea typeface="Century Gothic"/>
              <a:cs typeface="Century Gothic"/>
              <a:sym typeface="Century Gothic"/>
            </a:endParaRPr>
          </a:p>
        </p:txBody>
      </p:sp>
      <p:sp>
        <p:nvSpPr>
          <p:cNvPr id="171" name="Google Shape;171;p8"/>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dirty="0">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dirty="0">
                <a:solidFill>
                  <a:schemeClr val="lt1"/>
                </a:solidFill>
              </a:rPr>
              <a:t>Remembering…</a:t>
            </a:r>
            <a:endParaRPr dirty="0">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369234" y="817012"/>
            <a:ext cx="8229600" cy="720000"/>
          </a:xfrm>
          <a:prstGeom prst="rect">
            <a:avLst/>
          </a:prstGeom>
          <a:gradFill>
            <a:gsLst>
              <a:gs pos="0">
                <a:srgbClr val="5D427D"/>
              </a:gs>
              <a:gs pos="80000">
                <a:srgbClr val="7A57A5"/>
              </a:gs>
              <a:gs pos="100000">
                <a:srgbClr val="7A56A7"/>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r>
              <a:rPr lang="en-GB">
                <a:solidFill>
                  <a:schemeClr val="lt1"/>
                </a:solidFill>
              </a:rPr>
              <a:t>Good Communication</a:t>
            </a:r>
            <a:endParaRPr>
              <a:solidFill>
                <a:schemeClr val="lt1"/>
              </a:solidFill>
            </a:endParaRPr>
          </a:p>
          <a:p>
            <a:pPr marL="0" lvl="0" indent="0" algn="ctr" rtl="0">
              <a:lnSpc>
                <a:spcPct val="100000"/>
              </a:lnSpc>
              <a:spcBef>
                <a:spcPts val="0"/>
              </a:spcBef>
              <a:spcAft>
                <a:spcPts val="0"/>
              </a:spcAft>
              <a:buClr>
                <a:schemeClr val="lt1"/>
              </a:buClr>
              <a:buSzPct val="100000"/>
              <a:buFont typeface="Calibri"/>
              <a:buNone/>
            </a:pPr>
            <a:endParaRPr>
              <a:solidFill>
                <a:schemeClr val="lt1"/>
              </a:solidFill>
            </a:endParaRPr>
          </a:p>
        </p:txBody>
      </p:sp>
      <p:grpSp>
        <p:nvGrpSpPr>
          <p:cNvPr id="178" name="Google Shape;178;p9"/>
          <p:cNvGrpSpPr/>
          <p:nvPr/>
        </p:nvGrpSpPr>
        <p:grpSpPr>
          <a:xfrm>
            <a:off x="736851" y="1951251"/>
            <a:ext cx="829791" cy="766300"/>
            <a:chOff x="736900" y="2151450"/>
            <a:chExt cx="1025700" cy="1025700"/>
          </a:xfrm>
        </p:grpSpPr>
        <p:sp>
          <p:nvSpPr>
            <p:cNvPr id="179" name="Google Shape;179;p9"/>
            <p:cNvSpPr/>
            <p:nvPr/>
          </p:nvSpPr>
          <p:spPr>
            <a:xfrm>
              <a:off x="736900" y="2151450"/>
              <a:ext cx="1025700" cy="10257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9"/>
            <p:cNvSpPr/>
            <p:nvPr/>
          </p:nvSpPr>
          <p:spPr>
            <a:xfrm>
              <a:off x="1082200" y="2450100"/>
              <a:ext cx="335100" cy="4284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grpSp>
        <p:nvGrpSpPr>
          <p:cNvPr id="181" name="Google Shape;181;p9"/>
          <p:cNvGrpSpPr/>
          <p:nvPr/>
        </p:nvGrpSpPr>
        <p:grpSpPr>
          <a:xfrm>
            <a:off x="736850" y="2817851"/>
            <a:ext cx="829791" cy="766300"/>
            <a:chOff x="2876775" y="2151450"/>
            <a:chExt cx="1025700" cy="1025700"/>
          </a:xfrm>
        </p:grpSpPr>
        <p:sp>
          <p:nvSpPr>
            <p:cNvPr id="182" name="Google Shape;182;p9"/>
            <p:cNvSpPr/>
            <p:nvPr/>
          </p:nvSpPr>
          <p:spPr>
            <a:xfrm>
              <a:off x="2876775" y="2151450"/>
              <a:ext cx="1025700" cy="10257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rot="10800000">
              <a:off x="3242550" y="2450100"/>
              <a:ext cx="335100" cy="4284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9"/>
          <p:cNvSpPr txBox="1"/>
          <p:nvPr/>
        </p:nvSpPr>
        <p:spPr>
          <a:xfrm>
            <a:off x="1688200" y="2072800"/>
            <a:ext cx="1409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TRUST</a:t>
            </a:r>
            <a:endParaRPr sz="2200" b="0" i="0" u="none" strike="noStrike" cap="none">
              <a:solidFill>
                <a:srgbClr val="000000"/>
              </a:solidFill>
              <a:latin typeface="Calibri"/>
              <a:ea typeface="Calibri"/>
              <a:cs typeface="Calibri"/>
              <a:sym typeface="Calibri"/>
            </a:endParaRPr>
          </a:p>
        </p:txBody>
      </p:sp>
      <p:sp>
        <p:nvSpPr>
          <p:cNvPr id="185" name="Google Shape;185;p9"/>
          <p:cNvSpPr txBox="1"/>
          <p:nvPr/>
        </p:nvSpPr>
        <p:spPr>
          <a:xfrm>
            <a:off x="1688200" y="2947050"/>
            <a:ext cx="20733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Calibri"/>
                <a:ea typeface="Calibri"/>
                <a:cs typeface="Calibri"/>
                <a:sym typeface="Calibri"/>
              </a:rPr>
              <a:t>UNCERTAINTY</a:t>
            </a:r>
            <a:endParaRPr sz="2100" b="0" i="0" u="none" strike="noStrike" cap="none">
              <a:solidFill>
                <a:srgbClr val="000000"/>
              </a:solidFill>
              <a:latin typeface="Calibri"/>
              <a:ea typeface="Calibri"/>
              <a:cs typeface="Calibri"/>
              <a:sym typeface="Calibri"/>
            </a:endParaRPr>
          </a:p>
        </p:txBody>
      </p:sp>
      <p:sp>
        <p:nvSpPr>
          <p:cNvPr id="186" name="Google Shape;186;p9"/>
          <p:cNvSpPr txBox="1"/>
          <p:nvPr/>
        </p:nvSpPr>
        <p:spPr>
          <a:xfrm>
            <a:off x="1688200" y="3802175"/>
            <a:ext cx="3898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UNREALISTIC EXPECTATIONS</a:t>
            </a:r>
            <a:endParaRPr sz="2200" b="0" i="0" u="none" strike="noStrike" cap="none">
              <a:solidFill>
                <a:srgbClr val="000000"/>
              </a:solidFill>
              <a:latin typeface="Calibri"/>
              <a:ea typeface="Calibri"/>
              <a:cs typeface="Calibri"/>
              <a:sym typeface="Calibri"/>
            </a:endParaRPr>
          </a:p>
        </p:txBody>
      </p:sp>
      <p:sp>
        <p:nvSpPr>
          <p:cNvPr id="187" name="Google Shape;187;p9"/>
          <p:cNvSpPr txBox="1"/>
          <p:nvPr/>
        </p:nvSpPr>
        <p:spPr>
          <a:xfrm>
            <a:off x="1648900" y="4672588"/>
            <a:ext cx="39774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Calibri"/>
                <a:ea typeface="Calibri"/>
                <a:cs typeface="Calibri"/>
                <a:sym typeface="Calibri"/>
              </a:rPr>
              <a:t>CONSPIRACY OF SILENCE</a:t>
            </a:r>
            <a:endParaRPr sz="2200" b="0" i="0" u="none" strike="noStrike" cap="none">
              <a:solidFill>
                <a:srgbClr val="000000"/>
              </a:solidFill>
              <a:latin typeface="Calibri"/>
              <a:ea typeface="Calibri"/>
              <a:cs typeface="Calibri"/>
              <a:sym typeface="Calibri"/>
            </a:endParaRPr>
          </a:p>
        </p:txBody>
      </p:sp>
      <p:grpSp>
        <p:nvGrpSpPr>
          <p:cNvPr id="188" name="Google Shape;188;p9"/>
          <p:cNvGrpSpPr/>
          <p:nvPr/>
        </p:nvGrpSpPr>
        <p:grpSpPr>
          <a:xfrm>
            <a:off x="736850" y="4551051"/>
            <a:ext cx="829791" cy="766300"/>
            <a:chOff x="2876775" y="2151450"/>
            <a:chExt cx="1025700" cy="1025700"/>
          </a:xfrm>
        </p:grpSpPr>
        <p:sp>
          <p:nvSpPr>
            <p:cNvPr id="189" name="Google Shape;189;p9"/>
            <p:cNvSpPr/>
            <p:nvPr/>
          </p:nvSpPr>
          <p:spPr>
            <a:xfrm>
              <a:off x="2876775" y="2151450"/>
              <a:ext cx="1025700" cy="10257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0" name="Google Shape;190;p9"/>
            <p:cNvSpPr/>
            <p:nvPr/>
          </p:nvSpPr>
          <p:spPr>
            <a:xfrm rot="10800000">
              <a:off x="3242550" y="2450100"/>
              <a:ext cx="335100" cy="4284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grpSp>
        <p:nvGrpSpPr>
          <p:cNvPr id="191" name="Google Shape;191;p9"/>
          <p:cNvGrpSpPr/>
          <p:nvPr/>
        </p:nvGrpSpPr>
        <p:grpSpPr>
          <a:xfrm>
            <a:off x="736850" y="3684451"/>
            <a:ext cx="829791" cy="766300"/>
            <a:chOff x="2876775" y="2151450"/>
            <a:chExt cx="1025700" cy="1025700"/>
          </a:xfrm>
        </p:grpSpPr>
        <p:sp>
          <p:nvSpPr>
            <p:cNvPr id="192" name="Google Shape;192;p9"/>
            <p:cNvSpPr/>
            <p:nvPr/>
          </p:nvSpPr>
          <p:spPr>
            <a:xfrm>
              <a:off x="2876775" y="2151450"/>
              <a:ext cx="1025700" cy="1025700"/>
            </a:xfrm>
            <a:prstGeom prst="ellipse">
              <a:avLst/>
            </a:prstGeom>
            <a:gradFill>
              <a:gsLst>
                <a:gs pos="0">
                  <a:srgbClr val="5D427D"/>
                </a:gs>
                <a:gs pos="80000">
                  <a:srgbClr val="7A57A5"/>
                </a:gs>
                <a:gs pos="100000">
                  <a:srgbClr val="7A56A7"/>
                </a:gs>
              </a:gsLst>
              <a:lin ang="16198662" scaled="0"/>
            </a:gra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9"/>
            <p:cNvSpPr/>
            <p:nvPr/>
          </p:nvSpPr>
          <p:spPr>
            <a:xfrm rot="10800000">
              <a:off x="3242550" y="2450100"/>
              <a:ext cx="335100" cy="4284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4" name="Google Shape;194;p9"/>
          <p:cNvSpPr/>
          <p:nvPr/>
        </p:nvSpPr>
        <p:spPr>
          <a:xfrm>
            <a:off x="5350400" y="2072800"/>
            <a:ext cx="2591700" cy="1494000"/>
          </a:xfrm>
          <a:prstGeom prst="roundRect">
            <a:avLst>
              <a:gd name="adj" fmla="val 16667"/>
            </a:avLst>
          </a:prstGeom>
          <a:gradFill>
            <a:gsLst>
              <a:gs pos="0">
                <a:srgbClr val="7DC3D6"/>
              </a:gs>
              <a:gs pos="100000">
                <a:srgbClr val="398397"/>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480"/>
              </a:spcBef>
              <a:spcAft>
                <a:spcPts val="0"/>
              </a:spcAft>
              <a:buClr>
                <a:srgbClr val="000000"/>
              </a:buClr>
              <a:buSzPts val="2400"/>
              <a:buFont typeface="Arial"/>
              <a:buNone/>
            </a:pPr>
            <a:r>
              <a:rPr lang="en-GB" sz="2400" b="0" i="0" u="none" strike="noStrike" cap="none">
                <a:solidFill>
                  <a:schemeClr val="lt1"/>
                </a:solidFill>
                <a:latin typeface="Century Gothic"/>
                <a:ea typeface="Century Gothic"/>
                <a:cs typeface="Century Gothic"/>
                <a:sym typeface="Century Gothic"/>
              </a:rPr>
              <a:t>Helps people adjust &amp; plan</a:t>
            </a: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9"/>
          <p:cNvSpPr/>
          <p:nvPr/>
        </p:nvSpPr>
        <p:spPr>
          <a:xfrm>
            <a:off x="5350400" y="3823350"/>
            <a:ext cx="2591700" cy="1494000"/>
          </a:xfrm>
          <a:prstGeom prst="roundRect">
            <a:avLst>
              <a:gd name="adj" fmla="val 16667"/>
            </a:avLst>
          </a:prstGeom>
          <a:gradFill>
            <a:gsLst>
              <a:gs pos="0">
                <a:srgbClr val="7DC3D6"/>
              </a:gs>
              <a:gs pos="100000">
                <a:srgbClr val="398397"/>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480"/>
              </a:spcBef>
              <a:spcAft>
                <a:spcPts val="0"/>
              </a:spcAft>
              <a:buClr>
                <a:srgbClr val="000000"/>
              </a:buClr>
              <a:buSzPts val="2400"/>
              <a:buFont typeface="Arial"/>
              <a:buNone/>
            </a:pPr>
            <a:r>
              <a:rPr lang="en-GB" sz="2400" b="0" i="0" u="none" strike="noStrike" cap="none">
                <a:solidFill>
                  <a:schemeClr val="lt1"/>
                </a:solidFill>
                <a:latin typeface="Century Gothic"/>
                <a:ea typeface="Century Gothic"/>
                <a:cs typeface="Century Gothic"/>
                <a:sym typeface="Century Gothic"/>
              </a:rPr>
              <a:t>Leaves a lasting impact</a:t>
            </a: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4ABE64-EDEA-03E0-6C77-82B8CC261355}"/>
              </a:ext>
            </a:extLst>
          </p:cNvPr>
          <p:cNvPicPr>
            <a:picLocks noChangeAspect="1"/>
          </p:cNvPicPr>
          <p:nvPr/>
        </p:nvPicPr>
        <p:blipFill>
          <a:blip r:embed="rId2"/>
          <a:stretch>
            <a:fillRect/>
          </a:stretch>
        </p:blipFill>
        <p:spPr>
          <a:xfrm>
            <a:off x="2290526" y="1059256"/>
            <a:ext cx="4422618" cy="4988460"/>
          </a:xfrm>
          <a:prstGeom prst="rect">
            <a:avLst/>
          </a:prstGeom>
        </p:spPr>
      </p:pic>
    </p:spTree>
    <p:extLst>
      <p:ext uri="{BB962C8B-B14F-4D97-AF65-F5344CB8AC3E}">
        <p14:creationId xmlns:p14="http://schemas.microsoft.com/office/powerpoint/2010/main" val="25047003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1048</Words>
  <Application>Microsoft Macintosh PowerPoint</Application>
  <PresentationFormat>On-screen Show (4:3)</PresentationFormat>
  <Paragraphs>198</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Montserrat Light</vt:lpstr>
      <vt:lpstr>Office Theme</vt:lpstr>
      <vt:lpstr>Creating an Open Door in Communication during Covid-19 </vt:lpstr>
      <vt:lpstr>Talk Outline</vt:lpstr>
      <vt:lpstr>Background</vt:lpstr>
      <vt:lpstr>Frailty Project</vt:lpstr>
      <vt:lpstr> Covid-19 strikes </vt:lpstr>
      <vt:lpstr>PowerPoint Presentation</vt:lpstr>
      <vt:lpstr> Remembering… </vt:lpstr>
      <vt:lpstr> Good Communication </vt:lpstr>
      <vt:lpstr>PowerPoint Presentation</vt:lpstr>
      <vt:lpstr> What Could We Do For Our Patients </vt:lpstr>
      <vt:lpstr> “Get Talking” </vt:lpstr>
      <vt:lpstr> What We Did For Families </vt:lpstr>
      <vt:lpstr> Communication Impact </vt:lpstr>
      <vt:lpstr> Communication Impact </vt:lpstr>
      <vt:lpstr>The “Wish, Worry, Wonder” Framework</vt:lpstr>
      <vt:lpstr>PowerPoint Presentation</vt:lpstr>
      <vt:lpstr>Challenges</vt:lpstr>
      <vt:lpstr>“Hope” is the thing with feathers-  That perches in the soul ( Emily Dickinson)</vt:lpstr>
      <vt:lpstr>End of Life Care</vt:lpstr>
      <vt:lpstr>Communication with colleagues</vt:lpstr>
      <vt:lpstr>The Staff and Organisation </vt:lpstr>
      <vt:lpstr>Learning and Sustainability </vt:lpstr>
      <vt:lpstr>Outcomes </vt:lpstr>
      <vt:lpstr>PowerPoint Presentation</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Open Door in Communication during Covid-19 </dc:title>
  <dc:creator>Lennon, Donna</dc:creator>
  <cp:lastModifiedBy>helen tuckerdickson</cp:lastModifiedBy>
  <cp:revision>4</cp:revision>
  <dcterms:created xsi:type="dcterms:W3CDTF">2021-03-18T12:37:28Z</dcterms:created>
  <dcterms:modified xsi:type="dcterms:W3CDTF">2022-11-22T22:01:33Z</dcterms:modified>
</cp:coreProperties>
</file>